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8" r:id="rId21"/>
    <p:sldId id="277"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ci Roberto" initials="RR"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0" autoAdjust="0"/>
    <p:restoredTop sz="94660"/>
  </p:normalViewPr>
  <p:slideViewPr>
    <p:cSldViewPr snapToGrid="0">
      <p:cViewPr varScale="1">
        <p:scale>
          <a:sx n="72" d="100"/>
          <a:sy n="72" d="100"/>
        </p:scale>
        <p:origin x="1308"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5CC2B4-4FDF-4448-BC40-A8969109669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it-IT"/>
        </a:p>
      </dgm:t>
    </dgm:pt>
    <dgm:pt modelId="{49A93656-1A36-41E9-845F-3E31AE8D0A49}">
      <dgm:prSet phldrT="[Testo]"/>
      <dgm:spPr/>
      <dgm:t>
        <a:bodyPr/>
        <a:lstStyle/>
        <a:p>
          <a:r>
            <a:rPr lang="it-IT" dirty="0"/>
            <a:t>Diritto Penale</a:t>
          </a:r>
        </a:p>
      </dgm:t>
    </dgm:pt>
    <dgm:pt modelId="{24BD6C95-E6FD-41E9-BDF3-9F7DDEC63447}" type="parTrans" cxnId="{AFECDD77-252A-4F57-B93C-8637B873581C}">
      <dgm:prSet/>
      <dgm:spPr/>
      <dgm:t>
        <a:bodyPr/>
        <a:lstStyle/>
        <a:p>
          <a:endParaRPr lang="it-IT"/>
        </a:p>
      </dgm:t>
    </dgm:pt>
    <dgm:pt modelId="{C3FD6D0C-01E8-43BE-81A8-550022D10B40}" type="sibTrans" cxnId="{AFECDD77-252A-4F57-B93C-8637B873581C}">
      <dgm:prSet/>
      <dgm:spPr/>
      <dgm:t>
        <a:bodyPr/>
        <a:lstStyle/>
        <a:p>
          <a:endParaRPr lang="it-IT"/>
        </a:p>
      </dgm:t>
    </dgm:pt>
    <dgm:pt modelId="{DFC92670-8BB0-47DF-987C-C9E4E32089A1}">
      <dgm:prSet phldrT="[Testo]"/>
      <dgm:spPr/>
      <dgm:t>
        <a:bodyPr/>
        <a:lstStyle/>
        <a:p>
          <a:r>
            <a:rPr lang="it-IT" dirty="0"/>
            <a:t>Reato/Pena</a:t>
          </a:r>
        </a:p>
      </dgm:t>
    </dgm:pt>
    <dgm:pt modelId="{EA86470A-056E-4841-B30A-B21B7CCE055F}" type="parTrans" cxnId="{C452F8C4-E77D-4EF4-9DEE-060A04081985}">
      <dgm:prSet/>
      <dgm:spPr/>
      <dgm:t>
        <a:bodyPr/>
        <a:lstStyle/>
        <a:p>
          <a:endParaRPr lang="it-IT"/>
        </a:p>
      </dgm:t>
    </dgm:pt>
    <dgm:pt modelId="{0C7A4264-684B-4602-B79A-C5D5BBE14FBA}" type="sibTrans" cxnId="{C452F8C4-E77D-4EF4-9DEE-060A04081985}">
      <dgm:prSet/>
      <dgm:spPr/>
      <dgm:t>
        <a:bodyPr/>
        <a:lstStyle/>
        <a:p>
          <a:endParaRPr lang="it-IT"/>
        </a:p>
      </dgm:t>
    </dgm:pt>
    <dgm:pt modelId="{A66B684B-BCF0-4454-B737-93BF4647E736}">
      <dgm:prSet phldrT="[Testo]"/>
      <dgm:spPr/>
      <dgm:t>
        <a:bodyPr/>
        <a:lstStyle/>
        <a:p>
          <a:r>
            <a:rPr lang="it-IT" dirty="0"/>
            <a:t>Diritto Civile</a:t>
          </a:r>
        </a:p>
      </dgm:t>
    </dgm:pt>
    <dgm:pt modelId="{E6BEB536-8D41-4045-A405-1ED4816CA24A}" type="parTrans" cxnId="{FBAEA3DD-5D74-46B6-9DC9-182060DC8537}">
      <dgm:prSet/>
      <dgm:spPr/>
      <dgm:t>
        <a:bodyPr/>
        <a:lstStyle/>
        <a:p>
          <a:endParaRPr lang="it-IT"/>
        </a:p>
      </dgm:t>
    </dgm:pt>
    <dgm:pt modelId="{F52665C0-53E6-459D-9AAF-AB279C5005A2}" type="sibTrans" cxnId="{FBAEA3DD-5D74-46B6-9DC9-182060DC8537}">
      <dgm:prSet/>
      <dgm:spPr/>
      <dgm:t>
        <a:bodyPr/>
        <a:lstStyle/>
        <a:p>
          <a:endParaRPr lang="it-IT"/>
        </a:p>
      </dgm:t>
    </dgm:pt>
    <dgm:pt modelId="{F57B6EE5-8E17-4FC5-8FAF-803587A20D28}">
      <dgm:prSet phldrT="[Testo]"/>
      <dgm:spPr/>
      <dgm:t>
        <a:bodyPr/>
        <a:lstStyle/>
        <a:p>
          <a:r>
            <a:rPr lang="it-IT" dirty="0"/>
            <a:t>Danno/Risarcimento</a:t>
          </a:r>
        </a:p>
      </dgm:t>
    </dgm:pt>
    <dgm:pt modelId="{9A20AA05-A397-4319-ABDD-39E47980C1F9}" type="parTrans" cxnId="{B4688C6A-A38A-46B3-A4B2-A14ED58AC040}">
      <dgm:prSet/>
      <dgm:spPr/>
      <dgm:t>
        <a:bodyPr/>
        <a:lstStyle/>
        <a:p>
          <a:endParaRPr lang="it-IT"/>
        </a:p>
      </dgm:t>
    </dgm:pt>
    <dgm:pt modelId="{ACF1A53B-163D-4B5E-BACC-62B6A9B8D8B8}" type="sibTrans" cxnId="{B4688C6A-A38A-46B3-A4B2-A14ED58AC040}">
      <dgm:prSet/>
      <dgm:spPr/>
      <dgm:t>
        <a:bodyPr/>
        <a:lstStyle/>
        <a:p>
          <a:endParaRPr lang="it-IT"/>
        </a:p>
      </dgm:t>
    </dgm:pt>
    <dgm:pt modelId="{D87463EA-4C30-47D6-ACAF-A08AFE8A8AED}" type="pres">
      <dgm:prSet presAssocID="{E45CC2B4-4FDF-4448-BC40-A8969109669A}" presName="linear" presStyleCnt="0">
        <dgm:presLayoutVars>
          <dgm:animLvl val="lvl"/>
          <dgm:resizeHandles val="exact"/>
        </dgm:presLayoutVars>
      </dgm:prSet>
      <dgm:spPr/>
    </dgm:pt>
    <dgm:pt modelId="{CA3BFCCE-CDAA-4969-817E-BF3E7C2ECB0F}" type="pres">
      <dgm:prSet presAssocID="{49A93656-1A36-41E9-845F-3E31AE8D0A49}" presName="parentText" presStyleLbl="node1" presStyleIdx="0" presStyleCnt="2">
        <dgm:presLayoutVars>
          <dgm:chMax val="0"/>
          <dgm:bulletEnabled val="1"/>
        </dgm:presLayoutVars>
      </dgm:prSet>
      <dgm:spPr/>
    </dgm:pt>
    <dgm:pt modelId="{100E603B-0ED1-498B-859C-6197887DDAAA}" type="pres">
      <dgm:prSet presAssocID="{49A93656-1A36-41E9-845F-3E31AE8D0A49}" presName="childText" presStyleLbl="revTx" presStyleIdx="0" presStyleCnt="2">
        <dgm:presLayoutVars>
          <dgm:bulletEnabled val="1"/>
        </dgm:presLayoutVars>
      </dgm:prSet>
      <dgm:spPr/>
    </dgm:pt>
    <dgm:pt modelId="{E4695544-0B15-4EF2-8632-453A47800D25}" type="pres">
      <dgm:prSet presAssocID="{A66B684B-BCF0-4454-B737-93BF4647E736}" presName="parentText" presStyleLbl="node1" presStyleIdx="1" presStyleCnt="2">
        <dgm:presLayoutVars>
          <dgm:chMax val="0"/>
          <dgm:bulletEnabled val="1"/>
        </dgm:presLayoutVars>
      </dgm:prSet>
      <dgm:spPr/>
    </dgm:pt>
    <dgm:pt modelId="{8FED3EC1-0F7F-4FC9-9CB3-B11C4E9DA98E}" type="pres">
      <dgm:prSet presAssocID="{A66B684B-BCF0-4454-B737-93BF4647E736}" presName="childText" presStyleLbl="revTx" presStyleIdx="1" presStyleCnt="2">
        <dgm:presLayoutVars>
          <dgm:bulletEnabled val="1"/>
        </dgm:presLayoutVars>
      </dgm:prSet>
      <dgm:spPr/>
    </dgm:pt>
  </dgm:ptLst>
  <dgm:cxnLst>
    <dgm:cxn modelId="{B4688C6A-A38A-46B3-A4B2-A14ED58AC040}" srcId="{A66B684B-BCF0-4454-B737-93BF4647E736}" destId="{F57B6EE5-8E17-4FC5-8FAF-803587A20D28}" srcOrd="0" destOrd="0" parTransId="{9A20AA05-A397-4319-ABDD-39E47980C1F9}" sibTransId="{ACF1A53B-163D-4B5E-BACC-62B6A9B8D8B8}"/>
    <dgm:cxn modelId="{A4917676-8212-4A47-9915-D779CB8A3E29}" type="presOf" srcId="{E45CC2B4-4FDF-4448-BC40-A8969109669A}" destId="{D87463EA-4C30-47D6-ACAF-A08AFE8A8AED}" srcOrd="0" destOrd="0" presId="urn:microsoft.com/office/officeart/2005/8/layout/vList2"/>
    <dgm:cxn modelId="{AFECDD77-252A-4F57-B93C-8637B873581C}" srcId="{E45CC2B4-4FDF-4448-BC40-A8969109669A}" destId="{49A93656-1A36-41E9-845F-3E31AE8D0A49}" srcOrd="0" destOrd="0" parTransId="{24BD6C95-E6FD-41E9-BDF3-9F7DDEC63447}" sibTransId="{C3FD6D0C-01E8-43BE-81A8-550022D10B40}"/>
    <dgm:cxn modelId="{3EA33E83-7B4D-4301-AFEA-7AA7A73419A4}" type="presOf" srcId="{F57B6EE5-8E17-4FC5-8FAF-803587A20D28}" destId="{8FED3EC1-0F7F-4FC9-9CB3-B11C4E9DA98E}" srcOrd="0" destOrd="0" presId="urn:microsoft.com/office/officeart/2005/8/layout/vList2"/>
    <dgm:cxn modelId="{66BCB09F-A0B2-4064-BEFE-9D00DCCA2F69}" type="presOf" srcId="{A66B684B-BCF0-4454-B737-93BF4647E736}" destId="{E4695544-0B15-4EF2-8632-453A47800D25}" srcOrd="0" destOrd="0" presId="urn:microsoft.com/office/officeart/2005/8/layout/vList2"/>
    <dgm:cxn modelId="{C452F8C4-E77D-4EF4-9DEE-060A04081985}" srcId="{49A93656-1A36-41E9-845F-3E31AE8D0A49}" destId="{DFC92670-8BB0-47DF-987C-C9E4E32089A1}" srcOrd="0" destOrd="0" parTransId="{EA86470A-056E-4841-B30A-B21B7CCE055F}" sibTransId="{0C7A4264-684B-4602-B79A-C5D5BBE14FBA}"/>
    <dgm:cxn modelId="{FBAEA3DD-5D74-46B6-9DC9-182060DC8537}" srcId="{E45CC2B4-4FDF-4448-BC40-A8969109669A}" destId="{A66B684B-BCF0-4454-B737-93BF4647E736}" srcOrd="1" destOrd="0" parTransId="{E6BEB536-8D41-4045-A405-1ED4816CA24A}" sibTransId="{F52665C0-53E6-459D-9AAF-AB279C5005A2}"/>
    <dgm:cxn modelId="{B9ABF4F6-2B75-4F24-A2E2-844853BCE799}" type="presOf" srcId="{DFC92670-8BB0-47DF-987C-C9E4E32089A1}" destId="{100E603B-0ED1-498B-859C-6197887DDAAA}" srcOrd="0" destOrd="0" presId="urn:microsoft.com/office/officeart/2005/8/layout/vList2"/>
    <dgm:cxn modelId="{729D33FE-422E-4C2A-B90C-80C14B9AC809}" type="presOf" srcId="{49A93656-1A36-41E9-845F-3E31AE8D0A49}" destId="{CA3BFCCE-CDAA-4969-817E-BF3E7C2ECB0F}" srcOrd="0" destOrd="0" presId="urn:microsoft.com/office/officeart/2005/8/layout/vList2"/>
    <dgm:cxn modelId="{C8E6C374-0675-4AA5-9550-64979F433931}" type="presParOf" srcId="{D87463EA-4C30-47D6-ACAF-A08AFE8A8AED}" destId="{CA3BFCCE-CDAA-4969-817E-BF3E7C2ECB0F}" srcOrd="0" destOrd="0" presId="urn:microsoft.com/office/officeart/2005/8/layout/vList2"/>
    <dgm:cxn modelId="{590DD842-1C17-4EB2-B4F2-697A9F4A838D}" type="presParOf" srcId="{D87463EA-4C30-47D6-ACAF-A08AFE8A8AED}" destId="{100E603B-0ED1-498B-859C-6197887DDAAA}" srcOrd="1" destOrd="0" presId="urn:microsoft.com/office/officeart/2005/8/layout/vList2"/>
    <dgm:cxn modelId="{BFD3127B-BFED-4AE0-8941-BD4212F4EB96}" type="presParOf" srcId="{D87463EA-4C30-47D6-ACAF-A08AFE8A8AED}" destId="{E4695544-0B15-4EF2-8632-453A47800D25}" srcOrd="2" destOrd="0" presId="urn:microsoft.com/office/officeart/2005/8/layout/vList2"/>
    <dgm:cxn modelId="{6D73EB33-32C7-461F-9CE0-B97C3A36FE37}" type="presParOf" srcId="{D87463EA-4C30-47D6-ACAF-A08AFE8A8AED}" destId="{8FED3EC1-0F7F-4FC9-9CB3-B11C4E9DA98E}"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BFCCE-CDAA-4969-817E-BF3E7C2ECB0F}">
      <dsp:nvSpPr>
        <dsp:cNvPr id="0" name=""/>
        <dsp:cNvSpPr/>
      </dsp:nvSpPr>
      <dsp:spPr>
        <a:xfrm>
          <a:off x="0" y="11405"/>
          <a:ext cx="6929487" cy="72539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it-IT" sz="3100" kern="1200" dirty="0"/>
            <a:t>Diritto Penale</a:t>
          </a:r>
        </a:p>
      </dsp:txBody>
      <dsp:txXfrm>
        <a:off x="35411" y="46816"/>
        <a:ext cx="6858665" cy="654577"/>
      </dsp:txXfrm>
    </dsp:sp>
    <dsp:sp modelId="{100E603B-0ED1-498B-859C-6197887DDAAA}">
      <dsp:nvSpPr>
        <dsp:cNvPr id="0" name=""/>
        <dsp:cNvSpPr/>
      </dsp:nvSpPr>
      <dsp:spPr>
        <a:xfrm>
          <a:off x="0" y="736805"/>
          <a:ext cx="6929487"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011"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it-IT" sz="2400" kern="1200" dirty="0"/>
            <a:t>Reato/Pena</a:t>
          </a:r>
        </a:p>
      </dsp:txBody>
      <dsp:txXfrm>
        <a:off x="0" y="736805"/>
        <a:ext cx="6929487" cy="513360"/>
      </dsp:txXfrm>
    </dsp:sp>
    <dsp:sp modelId="{E4695544-0B15-4EF2-8632-453A47800D25}">
      <dsp:nvSpPr>
        <dsp:cNvPr id="0" name=""/>
        <dsp:cNvSpPr/>
      </dsp:nvSpPr>
      <dsp:spPr>
        <a:xfrm>
          <a:off x="0" y="1250165"/>
          <a:ext cx="6929487" cy="72539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it-IT" sz="3100" kern="1200" dirty="0"/>
            <a:t>Diritto Civile</a:t>
          </a:r>
        </a:p>
      </dsp:txBody>
      <dsp:txXfrm>
        <a:off x="35411" y="1285576"/>
        <a:ext cx="6858665" cy="654577"/>
      </dsp:txXfrm>
    </dsp:sp>
    <dsp:sp modelId="{8FED3EC1-0F7F-4FC9-9CB3-B11C4E9DA98E}">
      <dsp:nvSpPr>
        <dsp:cNvPr id="0" name=""/>
        <dsp:cNvSpPr/>
      </dsp:nvSpPr>
      <dsp:spPr>
        <a:xfrm>
          <a:off x="0" y="1975565"/>
          <a:ext cx="6929487"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011"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it-IT" sz="2400" kern="1200" dirty="0"/>
            <a:t>Danno/Risarcimento</a:t>
          </a:r>
        </a:p>
      </dsp:txBody>
      <dsp:txXfrm>
        <a:off x="0" y="1975565"/>
        <a:ext cx="6929487" cy="5133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396320" y="802300"/>
            <a:ext cx="5618515" cy="2541431"/>
          </a:xfrm>
        </p:spPr>
        <p:txBody>
          <a:bodyPr bIns="0" anchor="b">
            <a:normAutofit/>
          </a:bodyPr>
          <a:lstStyle>
            <a:lvl1pPr algn="l">
              <a:defRPr sz="5400"/>
            </a:lvl1pPr>
          </a:lstStyle>
          <a:p>
            <a:r>
              <a:rPr lang="it-IT"/>
              <a:t>Fare clic per modificare lo stile del titolo</a:t>
            </a:r>
            <a:endParaRPr lang="en-US" dirty="0"/>
          </a:p>
        </p:txBody>
      </p:sp>
      <p:sp>
        <p:nvSpPr>
          <p:cNvPr id="3" name="Subtitle 2"/>
          <p:cNvSpPr>
            <a:spLocks noGrp="1"/>
          </p:cNvSpPr>
          <p:nvPr>
            <p:ph type="subTitle" idx="1"/>
          </p:nvPr>
        </p:nvSpPr>
        <p:spPr>
          <a:xfrm>
            <a:off x="2396320" y="3531207"/>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88F0551-69D4-4BF3-85F6-D085578C9367}" type="datetimeFigureOut">
              <a:rPr lang="it-IT" smtClean="0"/>
              <a:pPr/>
              <a:t>20/09/2020</a:t>
            </a:fld>
            <a:endParaRPr lang="it-IT"/>
          </a:p>
        </p:txBody>
      </p:sp>
      <p:sp>
        <p:nvSpPr>
          <p:cNvPr id="5" name="Footer Placeholder 4"/>
          <p:cNvSpPr>
            <a:spLocks noGrp="1"/>
          </p:cNvSpPr>
          <p:nvPr>
            <p:ph type="ftr" sz="quarter" idx="11"/>
          </p:nvPr>
        </p:nvSpPr>
        <p:spPr>
          <a:xfrm>
            <a:off x="2396319" y="329310"/>
            <a:ext cx="3086292" cy="309201"/>
          </a:xfrm>
        </p:spPr>
        <p:txBody>
          <a:bodyPr/>
          <a:lstStyle/>
          <a:p>
            <a:endParaRPr lang="it-IT"/>
          </a:p>
        </p:txBody>
      </p:sp>
      <p:sp>
        <p:nvSpPr>
          <p:cNvPr id="6" name="Slide Number Placeholder 5"/>
          <p:cNvSpPr>
            <a:spLocks noGrp="1"/>
          </p:cNvSpPr>
          <p:nvPr>
            <p:ph type="sldNum" sz="quarter" idx="12"/>
          </p:nvPr>
        </p:nvSpPr>
        <p:spPr>
          <a:xfrm>
            <a:off x="1434704" y="798973"/>
            <a:ext cx="802005" cy="503578"/>
          </a:xfrm>
        </p:spPr>
        <p:txBody>
          <a:bodyPr/>
          <a:lstStyle/>
          <a:p>
            <a:fld id="{C6FE6326-ACAB-451C-8E6E-4159D02B18B1}" type="slidenum">
              <a:rPr lang="it-IT" smtClean="0"/>
              <a:pPr/>
              <a:t>‹N›</a:t>
            </a:fld>
            <a:endParaRPr lang="it-IT"/>
          </a:p>
        </p:txBody>
      </p:sp>
      <p:cxnSp>
        <p:nvCxnSpPr>
          <p:cNvPr id="15" name="Straight Connector 14"/>
          <p:cNvCxnSpPr/>
          <p:nvPr/>
        </p:nvCxnSpPr>
        <p:spPr>
          <a:xfrm>
            <a:off x="2396320"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32910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cxnSp>
        <p:nvCxnSpPr>
          <p:cNvPr id="33" name="Straight Connector 32"/>
          <p:cNvCxnSpPr/>
          <p:nvPr/>
        </p:nvCxnSpPr>
        <p:spPr>
          <a:xfrm>
            <a:off x="1443492"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88F0551-69D4-4BF3-85F6-D085578C9367}" type="datetimeFigureOut">
              <a:rPr lang="it-IT" smtClean="0"/>
              <a:pPr/>
              <a:t>20/09/2020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6FE6326-ACAB-451C-8E6E-4159D02B18B1}" type="slidenum">
              <a:rPr lang="it-IT" smtClean="0"/>
              <a:pPr/>
              <a:t>‹N›</a:t>
            </a:fld>
            <a:endParaRPr lang="it-IT"/>
          </a:p>
        </p:txBody>
      </p:sp>
    </p:spTree>
    <p:extLst>
      <p:ext uri="{BB962C8B-B14F-4D97-AF65-F5344CB8AC3E}">
        <p14:creationId xmlns:p14="http://schemas.microsoft.com/office/powerpoint/2010/main" val="1379670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9" y="798976"/>
            <a:ext cx="1103027" cy="4659889"/>
          </a:xfrm>
        </p:spPr>
        <p:txBody>
          <a:bodyPr vert="eaVert"/>
          <a:lstStyle>
            <a:lvl1pPr algn="l">
              <a:defRPr/>
            </a:lvl1pPr>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1443492" y="798976"/>
            <a:ext cx="5301095" cy="4659889"/>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88F0551-69D4-4BF3-85F6-D085578C9367}" type="datetimeFigureOut">
              <a:rPr lang="it-IT" smtClean="0"/>
              <a:pPr/>
              <a:t>20/09/2020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6FE6326-ACAB-451C-8E6E-4159D02B18B1}" type="slidenum">
              <a:rPr lang="it-IT" smtClean="0"/>
              <a:pPr/>
              <a:t>‹N›</a:t>
            </a:fld>
            <a:endParaRPr lang="it-IT"/>
          </a:p>
        </p:txBody>
      </p:sp>
      <p:cxnSp>
        <p:nvCxnSpPr>
          <p:cNvPr id="15" name="Straight Connector 14"/>
          <p:cNvCxnSpPr/>
          <p:nvPr/>
        </p:nvCxnSpPr>
        <p:spPr>
          <a:xfrm>
            <a:off x="6918028" y="798976"/>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56253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ncho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88F0551-69D4-4BF3-85F6-D085578C9367}" type="datetimeFigureOut">
              <a:rPr lang="it-IT" smtClean="0"/>
              <a:pPr/>
              <a:t>20/09/2020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6FE6326-ACAB-451C-8E6E-4159D02B18B1}" type="slidenum">
              <a:rPr lang="it-IT" smtClean="0"/>
              <a:pPr/>
              <a:t>‹N›</a:t>
            </a:fld>
            <a:endParaRPr lang="it-IT"/>
          </a:p>
        </p:txBody>
      </p:sp>
      <p:cxnSp>
        <p:nvCxnSpPr>
          <p:cNvPr id="33" name="Straight Connector 32"/>
          <p:cNvCxnSpPr/>
          <p:nvPr/>
        </p:nvCxnSpPr>
        <p:spPr>
          <a:xfrm>
            <a:off x="1443492"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06448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it-IT"/>
              <a:t>Fare clic per modificare lo stile del titolo</a:t>
            </a:r>
            <a:endParaRPr lang="en-US" dirty="0"/>
          </a:p>
        </p:txBody>
      </p:sp>
      <p:sp>
        <p:nvSpPr>
          <p:cNvPr id="3" name="Text Placeholder 2"/>
          <p:cNvSpPr>
            <a:spLocks noGrp="1"/>
          </p:cNvSpPr>
          <p:nvPr>
            <p:ph type="body" idx="1"/>
          </p:nvPr>
        </p:nvSpPr>
        <p:spPr>
          <a:xfrm>
            <a:off x="1443492" y="3806198"/>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988F0551-69D4-4BF3-85F6-D085578C9367}" type="datetimeFigureOut">
              <a:rPr lang="it-IT" smtClean="0"/>
              <a:pPr/>
              <a:t>20/09/2020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6FE6326-ACAB-451C-8E6E-4159D02B18B1}" type="slidenum">
              <a:rPr lang="it-IT" smtClean="0"/>
              <a:pPr/>
              <a:t>‹N›</a:t>
            </a:fld>
            <a:endParaRPr lang="it-IT"/>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68211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1443492" y="804892"/>
            <a:ext cx="6571343" cy="1059305"/>
          </a:xfrm>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889182" y="2013937"/>
            <a:ext cx="3125652" cy="3437559"/>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988F0551-69D4-4BF3-85F6-D085578C9367}" type="datetimeFigureOut">
              <a:rPr lang="it-IT" smtClean="0"/>
              <a:pPr/>
              <a:t>20/09/2020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6FE6326-ACAB-451C-8E6E-4159D02B18B1}" type="slidenum">
              <a:rPr lang="it-IT" smtClean="0"/>
              <a:pPr/>
              <a:t>‹N›</a:t>
            </a:fld>
            <a:endParaRPr lang="it-IT"/>
          </a:p>
        </p:txBody>
      </p:sp>
      <p:cxnSp>
        <p:nvCxnSpPr>
          <p:cNvPr id="33" name="Straight Connector 32"/>
          <p:cNvCxnSpPr/>
          <p:nvPr/>
        </p:nvCxnSpPr>
        <p:spPr>
          <a:xfrm>
            <a:off x="1443492"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59919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36" name="Straight Connector 35"/>
          <p:cNvCxnSpPr/>
          <p:nvPr/>
        </p:nvCxnSpPr>
        <p:spPr>
          <a:xfrm>
            <a:off x="1443492"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6"/>
            <a:ext cx="6571344" cy="1056319"/>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1443491" y="2019552"/>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Modifica gli stili del testo dello schema</a:t>
            </a:r>
          </a:p>
        </p:txBody>
      </p:sp>
      <p:sp>
        <p:nvSpPr>
          <p:cNvPr id="4" name="Content Placeholder 3"/>
          <p:cNvSpPr>
            <a:spLocks noGrp="1"/>
          </p:cNvSpPr>
          <p:nvPr>
            <p:ph sz="half" idx="2"/>
          </p:nvPr>
        </p:nvSpPr>
        <p:spPr>
          <a:xfrm>
            <a:off x="1443491" y="2824272"/>
            <a:ext cx="3125766" cy="264445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889182" y="2023006"/>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Modifica gli stili del testo dello schema</a:t>
            </a:r>
          </a:p>
        </p:txBody>
      </p:sp>
      <p:sp>
        <p:nvSpPr>
          <p:cNvPr id="6" name="Content Placeholder 5"/>
          <p:cNvSpPr>
            <a:spLocks noGrp="1"/>
          </p:cNvSpPr>
          <p:nvPr>
            <p:ph sz="quarter" idx="4"/>
          </p:nvPr>
        </p:nvSpPr>
        <p:spPr>
          <a:xfrm>
            <a:off x="4889182" y="2821491"/>
            <a:ext cx="3125652" cy="2637371"/>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88F0551-69D4-4BF3-85F6-D085578C9367}" type="datetimeFigureOut">
              <a:rPr lang="it-IT" smtClean="0"/>
              <a:pPr/>
              <a:t>20/09/2020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C6FE6326-ACAB-451C-8E6E-4159D02B18B1}" type="slidenum">
              <a:rPr lang="it-IT" smtClean="0"/>
              <a:pPr/>
              <a:t>‹N›</a:t>
            </a:fld>
            <a:endParaRPr lang="it-IT"/>
          </a:p>
        </p:txBody>
      </p:sp>
    </p:spTree>
    <p:extLst>
      <p:ext uri="{BB962C8B-B14F-4D97-AF65-F5344CB8AC3E}">
        <p14:creationId xmlns:p14="http://schemas.microsoft.com/office/powerpoint/2010/main" val="2682270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cxnSp>
        <p:nvCxnSpPr>
          <p:cNvPr id="32" name="Straight Connector 31"/>
          <p:cNvCxnSpPr/>
          <p:nvPr/>
        </p:nvCxnSpPr>
        <p:spPr>
          <a:xfrm>
            <a:off x="1443492"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988F0551-69D4-4BF3-85F6-D085578C9367}" type="datetimeFigureOut">
              <a:rPr lang="it-IT" smtClean="0"/>
              <a:pPr/>
              <a:t>20/09/2020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C6FE6326-ACAB-451C-8E6E-4159D02B18B1}" type="slidenum">
              <a:rPr lang="it-IT" smtClean="0"/>
              <a:pPr/>
              <a:t>‹N›</a:t>
            </a:fld>
            <a:endParaRPr lang="it-IT"/>
          </a:p>
        </p:txBody>
      </p:sp>
    </p:spTree>
    <p:extLst>
      <p:ext uri="{BB962C8B-B14F-4D97-AF65-F5344CB8AC3E}">
        <p14:creationId xmlns:p14="http://schemas.microsoft.com/office/powerpoint/2010/main" val="2508465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8F0551-69D4-4BF3-85F6-D085578C9367}" type="datetimeFigureOut">
              <a:rPr lang="it-IT" smtClean="0"/>
              <a:pPr/>
              <a:t>20/09/2020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C6FE6326-ACAB-451C-8E6E-4159D02B18B1}" type="slidenum">
              <a:rPr lang="it-IT" smtClean="0"/>
              <a:pPr/>
              <a:t>‹N›</a:t>
            </a:fld>
            <a:endParaRPr lang="it-IT"/>
          </a:p>
        </p:txBody>
      </p:sp>
    </p:spTree>
    <p:extLst>
      <p:ext uri="{BB962C8B-B14F-4D97-AF65-F5344CB8AC3E}">
        <p14:creationId xmlns:p14="http://schemas.microsoft.com/office/powerpoint/2010/main" val="3464323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it-IT"/>
              <a:t>Fare clic per modificare lo stile del titolo</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439042" y="3205494"/>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988F0551-69D4-4BF3-85F6-D085578C9367}" type="datetimeFigureOut">
              <a:rPr lang="it-IT" smtClean="0"/>
              <a:pPr/>
              <a:t>20/09/2020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6FE6326-ACAB-451C-8E6E-4159D02B18B1}" type="slidenum">
              <a:rPr lang="it-IT" smtClean="0"/>
              <a:pPr/>
              <a:t>‹N›</a:t>
            </a:fld>
            <a:endParaRPr lang="it-IT"/>
          </a:p>
        </p:txBody>
      </p:sp>
      <p:cxnSp>
        <p:nvCxnSpPr>
          <p:cNvPr id="17" name="Straight Connector 16"/>
          <p:cNvCxnSpPr/>
          <p:nvPr/>
        </p:nvCxnSpPr>
        <p:spPr>
          <a:xfrm>
            <a:off x="1441749"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52460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grpSp>
        <p:nvGrpSpPr>
          <p:cNvPr id="13" name="Group 12"/>
          <p:cNvGrpSpPr/>
          <p:nvPr/>
        </p:nvGrpSpPr>
        <p:grpSpPr>
          <a:xfrm>
            <a:off x="4996502" y="482173"/>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5640129" y="1122545"/>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5" name="Date Placeholder 4"/>
          <p:cNvSpPr>
            <a:spLocks noGrp="1"/>
          </p:cNvSpPr>
          <p:nvPr>
            <p:ph type="dt" sz="half" idx="10"/>
          </p:nvPr>
        </p:nvSpPr>
        <p:spPr>
          <a:xfrm>
            <a:off x="1436664" y="5469859"/>
            <a:ext cx="3252420" cy="320123"/>
          </a:xfrm>
        </p:spPr>
        <p:txBody>
          <a:bodyPr/>
          <a:lstStyle>
            <a:lvl1pPr algn="l">
              <a:defRPr/>
            </a:lvl1pPr>
          </a:lstStyle>
          <a:p>
            <a:fld id="{988F0551-69D4-4BF3-85F6-D085578C9367}" type="datetimeFigureOut">
              <a:rPr lang="it-IT" smtClean="0"/>
              <a:pPr/>
              <a:t>20/09/2020</a:t>
            </a:fld>
            <a:endParaRPr lang="it-IT"/>
          </a:p>
        </p:txBody>
      </p:sp>
      <p:sp>
        <p:nvSpPr>
          <p:cNvPr id="6" name="Footer Placeholder 5"/>
          <p:cNvSpPr>
            <a:spLocks noGrp="1"/>
          </p:cNvSpPr>
          <p:nvPr>
            <p:ph type="ftr" sz="quarter" idx="11"/>
          </p:nvPr>
        </p:nvSpPr>
        <p:spPr>
          <a:xfrm>
            <a:off x="1437530" y="318642"/>
            <a:ext cx="3251553" cy="320931"/>
          </a:xfrm>
        </p:spPr>
        <p:txBody>
          <a:bodyPr/>
          <a:lstStyle/>
          <a:p>
            <a:endParaRPr lang="it-IT"/>
          </a:p>
        </p:txBody>
      </p:sp>
      <p:sp>
        <p:nvSpPr>
          <p:cNvPr id="7" name="Slide Number Placeholder 6"/>
          <p:cNvSpPr>
            <a:spLocks noGrp="1"/>
          </p:cNvSpPr>
          <p:nvPr>
            <p:ph type="sldNum" sz="quarter" idx="12"/>
          </p:nvPr>
        </p:nvSpPr>
        <p:spPr/>
        <p:txBody>
          <a:bodyPr/>
          <a:lstStyle/>
          <a:p>
            <a:fld id="{C6FE6326-ACAB-451C-8E6E-4159D02B18B1}" type="slidenum">
              <a:rPr lang="it-IT" smtClean="0"/>
              <a:pPr/>
              <a:t>‹N›</a:t>
            </a:fld>
            <a:endParaRPr lang="it-IT"/>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10705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cstate="print">
            <a:extLst>
              <a:ext uri="{28A0092B-C50C-407E-A947-70E740481C1C}">
                <a14:useLocalDpi xmlns:a14="http://schemas.microsoft.com/office/drawing/2010/main" val="0"/>
              </a:ext>
            </a:extLst>
          </a:blip>
          <a:srcRect l="12500" t="1538" r="12500" b="-1538"/>
          <a:stretch/>
        </p:blipFill>
        <p:spPr>
          <a:xfrm>
            <a:off x="-1" y="6095255"/>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2" y="804522"/>
            <a:ext cx="6571343" cy="1049235"/>
          </a:xfrm>
          <a:prstGeom prst="rect">
            <a:avLst/>
          </a:prstGeom>
        </p:spPr>
        <p:txBody>
          <a:bodyPr vert="horz" lIns="91440" tIns="45720" rIns="91440" bIns="45720" rtlCol="0" anchor="t">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1443492" y="2015734"/>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3"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988F0551-69D4-4BF3-85F6-D085578C9367}" type="datetimeFigureOut">
              <a:rPr lang="it-IT" smtClean="0"/>
              <a:pPr/>
              <a:t>20/09/2020</a:t>
            </a:fld>
            <a:endParaRPr lang="it-IT"/>
          </a:p>
        </p:txBody>
      </p:sp>
      <p:sp>
        <p:nvSpPr>
          <p:cNvPr id="5" name="Footer Placeholder 4"/>
          <p:cNvSpPr>
            <a:spLocks noGrp="1"/>
          </p:cNvSpPr>
          <p:nvPr>
            <p:ph type="ftr" sz="quarter" idx="3"/>
          </p:nvPr>
        </p:nvSpPr>
        <p:spPr>
          <a:xfrm>
            <a:off x="1443491" y="329310"/>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487726"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C6FE6326-ACAB-451C-8E6E-4159D02B18B1}" type="slidenum">
              <a:rPr lang="it-IT" smtClean="0"/>
              <a:pPr/>
              <a:t>‹N›</a:t>
            </a:fld>
            <a:endParaRPr lang="it-IT"/>
          </a:p>
        </p:txBody>
      </p:sp>
    </p:spTree>
    <p:extLst>
      <p:ext uri="{BB962C8B-B14F-4D97-AF65-F5344CB8AC3E}">
        <p14:creationId xmlns:p14="http://schemas.microsoft.com/office/powerpoint/2010/main" val="345545082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hyperlink" Target="Il%20Caso%20della%20Signora%20Omissis.docx"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396319" y="1800558"/>
            <a:ext cx="5618515" cy="2541431"/>
          </a:xfrm>
        </p:spPr>
        <p:txBody>
          <a:bodyPr>
            <a:normAutofit fontScale="90000"/>
          </a:bodyPr>
          <a:lstStyle/>
          <a:p>
            <a:br>
              <a:rPr lang="it-IT" dirty="0"/>
            </a:br>
            <a:r>
              <a:rPr lang="it-IT" dirty="0"/>
              <a:t>Opi incontra gli studenti</a:t>
            </a:r>
            <a:br>
              <a:rPr lang="it-IT" dirty="0"/>
            </a:br>
            <a:br>
              <a:rPr lang="it-IT" dirty="0"/>
            </a:br>
            <a:endParaRPr lang="it-IT" dirty="0"/>
          </a:p>
        </p:txBody>
      </p:sp>
      <p:sp>
        <p:nvSpPr>
          <p:cNvPr id="3" name="Sottotitolo 2"/>
          <p:cNvSpPr>
            <a:spLocks noGrp="1"/>
          </p:cNvSpPr>
          <p:nvPr>
            <p:ph type="subTitle" idx="1"/>
          </p:nvPr>
        </p:nvSpPr>
        <p:spPr>
          <a:xfrm>
            <a:off x="2396319" y="3614334"/>
            <a:ext cx="5618515" cy="1032481"/>
          </a:xfrm>
        </p:spPr>
        <p:txBody>
          <a:bodyPr>
            <a:normAutofit/>
          </a:bodyPr>
          <a:lstStyle/>
          <a:p>
            <a:r>
              <a:rPr lang="it-IT" sz="1800" dirty="0"/>
              <a:t>Responsabilità civile professioni sanitarie</a:t>
            </a:r>
          </a:p>
        </p:txBody>
      </p:sp>
      <p:pic>
        <p:nvPicPr>
          <p:cNvPr id="11" name="Audio 10">
            <a:hlinkClick r:id="" action="ppaction://media"/>
            <a:extLst>
              <a:ext uri="{FF2B5EF4-FFF2-40B4-BE49-F238E27FC236}">
                <a16:creationId xmlns:a16="http://schemas.microsoft.com/office/drawing/2014/main" id="{DD021AFC-62C8-440F-8975-A9B98141CA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01908093"/>
      </p:ext>
    </p:extLst>
  </p:cSld>
  <p:clrMapOvr>
    <a:masterClrMapping/>
  </p:clrMapOvr>
  <mc:AlternateContent xmlns:mc="http://schemas.openxmlformats.org/markup-compatibility/2006">
    <mc:Choice xmlns:p14="http://schemas.microsoft.com/office/powerpoint/2010/main" Requires="p14">
      <p:transition spd="slow" p14:dur="2000" advTm="31120"/>
    </mc:Choice>
    <mc:Fallback>
      <p:transition spd="slow" advTm="31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56371" y="753007"/>
            <a:ext cx="6571343" cy="1049235"/>
          </a:xfrm>
        </p:spPr>
        <p:txBody>
          <a:bodyPr/>
          <a:lstStyle/>
          <a:p>
            <a:pPr algn="ctr"/>
            <a:r>
              <a:rPr lang="it-IT" dirty="0"/>
              <a:t>Responsabilità civile professionale (legge </a:t>
            </a:r>
            <a:r>
              <a:rPr lang="it-IT" dirty="0" err="1"/>
              <a:t>gelli</a:t>
            </a:r>
            <a:r>
              <a:rPr lang="it-IT" dirty="0"/>
              <a:t>)</a:t>
            </a:r>
          </a:p>
        </p:txBody>
      </p:sp>
      <p:sp>
        <p:nvSpPr>
          <p:cNvPr id="3" name="Segnaposto contenuto 2"/>
          <p:cNvSpPr>
            <a:spLocks noGrp="1"/>
          </p:cNvSpPr>
          <p:nvPr>
            <p:ph idx="1"/>
          </p:nvPr>
        </p:nvSpPr>
        <p:spPr>
          <a:xfrm>
            <a:off x="309093" y="2015734"/>
            <a:ext cx="8474299" cy="4037336"/>
          </a:xfrm>
        </p:spPr>
        <p:txBody>
          <a:bodyPr>
            <a:normAutofit/>
          </a:bodyPr>
          <a:lstStyle/>
          <a:p>
            <a:pPr marL="0" indent="0" algn="ctr">
              <a:buNone/>
            </a:pPr>
            <a:r>
              <a:rPr lang="it-IT" sz="2400" b="1" i="1" dirty="0"/>
              <a:t>Responsabilità civile della struttura e dell’esercente la professione sanitaria (art.7)</a:t>
            </a:r>
          </a:p>
          <a:p>
            <a:pPr marL="0" indent="0" algn="just">
              <a:buNone/>
            </a:pPr>
            <a:r>
              <a:rPr lang="it-IT" sz="2200" dirty="0"/>
              <a:t>La struttura sanitaria o sociosanitaria pubblica o privata che, nell’adempimento della propria obbligazione, si avvalga dell’opera di esercenti la professione sanitaria, anche se scelti dal paziente e ancorché non dipendenti della struttura stessa, </a:t>
            </a:r>
            <a:r>
              <a:rPr lang="it-IT" sz="2200" b="1" i="1" dirty="0"/>
              <a:t>risponde</a:t>
            </a:r>
            <a:r>
              <a:rPr lang="it-IT" sz="2200" dirty="0"/>
              <a:t>, ai sensi degli articoli 1218 e 1228 del codice civile, </a:t>
            </a:r>
            <a:r>
              <a:rPr lang="it-IT" sz="2200" b="1" i="1" dirty="0"/>
              <a:t>delle loro condotte dolose o colpose</a:t>
            </a:r>
            <a:r>
              <a:rPr lang="it-IT" sz="2200" dirty="0"/>
              <a:t>. </a:t>
            </a:r>
          </a:p>
          <a:p>
            <a:pPr marL="0" indent="0" algn="just">
              <a:buNone/>
            </a:pPr>
            <a:endParaRPr lang="it-IT" sz="2200" dirty="0"/>
          </a:p>
          <a:p>
            <a:pPr marL="0" indent="0" algn="just">
              <a:buNone/>
            </a:pPr>
            <a:endParaRPr lang="it-IT" dirty="0"/>
          </a:p>
          <a:p>
            <a:pPr algn="just"/>
            <a:endParaRPr lang="it-IT" dirty="0"/>
          </a:p>
          <a:p>
            <a:pPr marL="0" indent="0" algn="just">
              <a:buNone/>
            </a:pPr>
            <a:endParaRPr lang="it-IT" dirty="0"/>
          </a:p>
          <a:p>
            <a:endParaRPr lang="it-IT" dirty="0"/>
          </a:p>
        </p:txBody>
      </p:sp>
      <p:pic>
        <p:nvPicPr>
          <p:cNvPr id="7" name="Audio 6">
            <a:hlinkClick r:id="" action="ppaction://media"/>
            <a:extLst>
              <a:ext uri="{FF2B5EF4-FFF2-40B4-BE49-F238E27FC236}">
                <a16:creationId xmlns:a16="http://schemas.microsoft.com/office/drawing/2014/main" id="{679A88F6-359A-410F-BFB0-CD10EF1B95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3233571"/>
      </p:ext>
    </p:extLst>
  </p:cSld>
  <p:clrMapOvr>
    <a:masterClrMapping/>
  </p:clrMapOvr>
  <mc:AlternateContent xmlns:mc="http://schemas.openxmlformats.org/markup-compatibility/2006">
    <mc:Choice xmlns:p14="http://schemas.microsoft.com/office/powerpoint/2010/main" Requires="p14">
      <p:transition spd="slow" p14:dur="2000" advTm="57157"/>
    </mc:Choice>
    <mc:Fallback>
      <p:transition spd="slow" advTm="57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56371" y="753007"/>
            <a:ext cx="6571343" cy="1049235"/>
          </a:xfrm>
        </p:spPr>
        <p:txBody>
          <a:bodyPr/>
          <a:lstStyle/>
          <a:p>
            <a:pPr algn="ctr"/>
            <a:r>
              <a:rPr lang="it-IT" dirty="0"/>
              <a:t>Responsabilità civile professionale (legge </a:t>
            </a:r>
            <a:r>
              <a:rPr lang="it-IT" dirty="0" err="1"/>
              <a:t>gelli</a:t>
            </a:r>
            <a:r>
              <a:rPr lang="it-IT" dirty="0"/>
              <a:t>)</a:t>
            </a:r>
          </a:p>
        </p:txBody>
      </p:sp>
      <p:sp>
        <p:nvSpPr>
          <p:cNvPr id="3" name="Segnaposto contenuto 2"/>
          <p:cNvSpPr>
            <a:spLocks noGrp="1"/>
          </p:cNvSpPr>
          <p:nvPr>
            <p:ph idx="1"/>
          </p:nvPr>
        </p:nvSpPr>
        <p:spPr>
          <a:xfrm>
            <a:off x="309093" y="2015734"/>
            <a:ext cx="8474299" cy="4037336"/>
          </a:xfrm>
        </p:spPr>
        <p:txBody>
          <a:bodyPr>
            <a:normAutofit fontScale="92500"/>
          </a:bodyPr>
          <a:lstStyle/>
          <a:p>
            <a:pPr marL="0" indent="0" algn="ctr">
              <a:buNone/>
            </a:pPr>
            <a:r>
              <a:rPr lang="it-IT" sz="2600" b="1" i="1" dirty="0"/>
              <a:t>Azione di rivalsa o di responsabilità amministrativa (Art. 9) </a:t>
            </a:r>
            <a:endParaRPr lang="it-IT" sz="2600" dirty="0"/>
          </a:p>
          <a:p>
            <a:pPr marL="0" indent="0" algn="just">
              <a:buNone/>
            </a:pPr>
            <a:r>
              <a:rPr lang="it-IT" sz="2600" dirty="0"/>
              <a:t>L’azione di rivalsa (da parte dell’azienda sanitaria) o di surroga (da parte dell’impresa assicuratrice aziendale) nei confronti dell’esercente la professione sanitaria può essere esercitata solo in caso di </a:t>
            </a:r>
            <a:r>
              <a:rPr lang="it-IT" sz="2600" b="1" i="1" dirty="0"/>
              <a:t>dolo o colpa grave</a:t>
            </a:r>
            <a:r>
              <a:rPr lang="it-IT" sz="2600" dirty="0"/>
              <a:t>. </a:t>
            </a:r>
          </a:p>
          <a:p>
            <a:pPr marL="0" indent="0" algn="ctr">
              <a:buNone/>
            </a:pPr>
            <a:r>
              <a:rPr lang="it-IT" sz="2600" u="sng" dirty="0"/>
              <a:t>Azione di rivalsa da parte dell’azienda sanitaria o sociosanitaria</a:t>
            </a:r>
          </a:p>
          <a:p>
            <a:pPr marL="0" indent="0" algn="just">
              <a:buNone/>
            </a:pPr>
            <a:r>
              <a:rPr lang="it-IT" sz="2200" dirty="0"/>
              <a:t>In ambito privato è la stessa struttura sanitaria o sociosanitaria a poter agire; in ambito pubblico l’azione spetta al pubblico ministero presso la Corte dei Conti. </a:t>
            </a:r>
          </a:p>
          <a:p>
            <a:pPr marL="0" indent="0" algn="ctr">
              <a:buNone/>
            </a:pPr>
            <a:endParaRPr lang="it-IT" sz="2200" dirty="0"/>
          </a:p>
          <a:p>
            <a:pPr marL="0" indent="0" algn="just">
              <a:buNone/>
            </a:pPr>
            <a:endParaRPr lang="it-IT" dirty="0"/>
          </a:p>
          <a:p>
            <a:pPr algn="just"/>
            <a:endParaRPr lang="it-IT" dirty="0"/>
          </a:p>
          <a:p>
            <a:pPr marL="0" indent="0" algn="just">
              <a:buNone/>
            </a:pPr>
            <a:endParaRPr lang="it-IT" dirty="0"/>
          </a:p>
          <a:p>
            <a:endParaRPr lang="it-IT" dirty="0"/>
          </a:p>
        </p:txBody>
      </p:sp>
      <p:pic>
        <p:nvPicPr>
          <p:cNvPr id="5" name="Audio 4">
            <a:hlinkClick r:id="" action="ppaction://media"/>
            <a:extLst>
              <a:ext uri="{FF2B5EF4-FFF2-40B4-BE49-F238E27FC236}">
                <a16:creationId xmlns:a16="http://schemas.microsoft.com/office/drawing/2014/main" id="{CA3621F5-CD86-4D7C-9250-D425969C97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38617291"/>
      </p:ext>
    </p:extLst>
  </p:cSld>
  <p:clrMapOvr>
    <a:masterClrMapping/>
  </p:clrMapOvr>
  <mc:AlternateContent xmlns:mc="http://schemas.openxmlformats.org/markup-compatibility/2006">
    <mc:Choice xmlns:p14="http://schemas.microsoft.com/office/powerpoint/2010/main" Requires="p14">
      <p:transition spd="slow" p14:dur="2000" advTm="104967"/>
    </mc:Choice>
    <mc:Fallback>
      <p:transition spd="slow" advTm="104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56371" y="753007"/>
            <a:ext cx="6571343" cy="1049235"/>
          </a:xfrm>
        </p:spPr>
        <p:txBody>
          <a:bodyPr/>
          <a:lstStyle/>
          <a:p>
            <a:pPr algn="ctr"/>
            <a:r>
              <a:rPr lang="it-IT" dirty="0"/>
              <a:t>Responsabilità civile professionale (legge </a:t>
            </a:r>
            <a:r>
              <a:rPr lang="it-IT" dirty="0" err="1"/>
              <a:t>gelli</a:t>
            </a:r>
            <a:r>
              <a:rPr lang="it-IT" dirty="0"/>
              <a:t>)</a:t>
            </a:r>
          </a:p>
        </p:txBody>
      </p:sp>
      <p:sp>
        <p:nvSpPr>
          <p:cNvPr id="3" name="Segnaposto contenuto 2"/>
          <p:cNvSpPr>
            <a:spLocks noGrp="1"/>
          </p:cNvSpPr>
          <p:nvPr>
            <p:ph idx="1"/>
          </p:nvPr>
        </p:nvSpPr>
        <p:spPr>
          <a:xfrm>
            <a:off x="309093" y="2015734"/>
            <a:ext cx="8474299" cy="4037336"/>
          </a:xfrm>
        </p:spPr>
        <p:txBody>
          <a:bodyPr>
            <a:normAutofit lnSpcReduction="10000"/>
          </a:bodyPr>
          <a:lstStyle/>
          <a:p>
            <a:pPr marL="0" indent="0" algn="ctr">
              <a:buNone/>
            </a:pPr>
            <a:r>
              <a:rPr lang="it-IT" sz="2400" b="1" i="1" dirty="0"/>
              <a:t>Azione di rivalsa o di responsabilità amministrativa (Art. 9) </a:t>
            </a:r>
            <a:endParaRPr lang="it-IT" sz="2200" dirty="0"/>
          </a:p>
          <a:p>
            <a:pPr algn="just">
              <a:buFont typeface="Wingdings" panose="05000000000000000000" pitchFamily="2" charset="2"/>
              <a:buChar char="ü"/>
            </a:pPr>
            <a:r>
              <a:rPr lang="it-IT" sz="2400" dirty="0"/>
              <a:t> La misura della rivalsa (e quella della surrogazione richiesta dall’impresa di assicurazione), per singolo evento, </a:t>
            </a:r>
            <a:r>
              <a:rPr lang="it-IT" sz="2400" b="1" i="1" dirty="0"/>
              <a:t>in caso di colpa grave</a:t>
            </a:r>
            <a:r>
              <a:rPr lang="it-IT" sz="2400" dirty="0"/>
              <a:t>, non può superare una somma pari al valore del reddito annuale del professionista, ivi compresa la retribuzione lorda, moltiplicato per il triplo.</a:t>
            </a:r>
          </a:p>
          <a:p>
            <a:pPr algn="just">
              <a:buFont typeface="Wingdings" panose="05000000000000000000" pitchFamily="2" charset="2"/>
              <a:buChar char="ü"/>
            </a:pPr>
            <a:r>
              <a:rPr lang="it-IT" sz="2400" dirty="0"/>
              <a:t> Diverso invece è il caso in cui venga accertato il </a:t>
            </a:r>
            <a:r>
              <a:rPr lang="it-IT" sz="2400" b="1" i="1" dirty="0"/>
              <a:t>dolo</a:t>
            </a:r>
            <a:r>
              <a:rPr lang="it-IT" sz="2400" dirty="0"/>
              <a:t>: l’esercente la professione sanitaria potrà esser condannato al versamento dell’intero importo corrisposto al danneggiato. </a:t>
            </a:r>
          </a:p>
          <a:p>
            <a:pPr marL="0" indent="0" algn="just">
              <a:buNone/>
            </a:pPr>
            <a:endParaRPr lang="it-IT" dirty="0"/>
          </a:p>
          <a:p>
            <a:pPr algn="just"/>
            <a:endParaRPr lang="it-IT" dirty="0"/>
          </a:p>
          <a:p>
            <a:pPr marL="0" indent="0" algn="just">
              <a:buNone/>
            </a:pPr>
            <a:endParaRPr lang="it-IT" dirty="0"/>
          </a:p>
          <a:p>
            <a:endParaRPr lang="it-IT" dirty="0"/>
          </a:p>
        </p:txBody>
      </p:sp>
      <p:pic>
        <p:nvPicPr>
          <p:cNvPr id="4" name="Audio 3">
            <a:hlinkClick r:id="" action="ppaction://media"/>
            <a:extLst>
              <a:ext uri="{FF2B5EF4-FFF2-40B4-BE49-F238E27FC236}">
                <a16:creationId xmlns:a16="http://schemas.microsoft.com/office/drawing/2014/main" id="{7318B0A6-8714-4866-A75E-1200DF75B2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18157222"/>
      </p:ext>
    </p:extLst>
  </p:cSld>
  <p:clrMapOvr>
    <a:masterClrMapping/>
  </p:clrMapOvr>
  <mc:AlternateContent xmlns:mc="http://schemas.openxmlformats.org/markup-compatibility/2006">
    <mc:Choice xmlns:p14="http://schemas.microsoft.com/office/powerpoint/2010/main" Requires="p14">
      <p:transition spd="slow" p14:dur="2000" advTm="88682"/>
    </mc:Choice>
    <mc:Fallback>
      <p:transition spd="slow" advTm="88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56371" y="753007"/>
            <a:ext cx="6571343" cy="1049235"/>
          </a:xfrm>
        </p:spPr>
        <p:txBody>
          <a:bodyPr/>
          <a:lstStyle/>
          <a:p>
            <a:pPr algn="ctr"/>
            <a:r>
              <a:rPr lang="it-IT" dirty="0"/>
              <a:t>Responsabilità civile professionale (legge </a:t>
            </a:r>
            <a:r>
              <a:rPr lang="it-IT" dirty="0" err="1"/>
              <a:t>gelli</a:t>
            </a:r>
            <a:r>
              <a:rPr lang="it-IT" dirty="0"/>
              <a:t>)</a:t>
            </a:r>
          </a:p>
        </p:txBody>
      </p:sp>
      <p:sp>
        <p:nvSpPr>
          <p:cNvPr id="3" name="Segnaposto contenuto 2"/>
          <p:cNvSpPr>
            <a:spLocks noGrp="1"/>
          </p:cNvSpPr>
          <p:nvPr>
            <p:ph idx="1"/>
          </p:nvPr>
        </p:nvSpPr>
        <p:spPr>
          <a:xfrm>
            <a:off x="309093" y="2015734"/>
            <a:ext cx="8474299" cy="4037336"/>
          </a:xfrm>
        </p:spPr>
        <p:txBody>
          <a:bodyPr>
            <a:normAutofit lnSpcReduction="10000"/>
          </a:bodyPr>
          <a:lstStyle/>
          <a:p>
            <a:pPr marL="0" indent="0" algn="ctr">
              <a:buNone/>
            </a:pPr>
            <a:r>
              <a:rPr lang="it-IT" sz="2400" b="1" i="1" dirty="0"/>
              <a:t>Azione di rivalsa o di responsabilità amministrativa (Art. 9) </a:t>
            </a:r>
            <a:endParaRPr lang="it-IT" sz="2200" dirty="0"/>
          </a:p>
          <a:p>
            <a:pPr marL="0" indent="0" algn="just">
              <a:buNone/>
            </a:pPr>
            <a:r>
              <a:rPr lang="it-IT" sz="2400" u="sng" dirty="0"/>
              <a:t>Per i tre anni successivi</a:t>
            </a:r>
            <a:r>
              <a:rPr lang="it-IT" sz="2400" dirty="0"/>
              <a:t> al passaggio in giudicato della decisione di accoglimento della domanda di risarcimento proposta dal danneggiato, l’esercente la professione sanitaria, nell’ambito delle strutture sanitarie o sociosanitarie pubbliche, non può essere preposto ad incarichi professionali superiori rispetto a quelli ricoperti e il giudicato costituisce oggetto di specifica valutazione da parte dei commissari nei pubblici concorsi per incarichi superiori. </a:t>
            </a:r>
            <a:endParaRPr lang="it-IT" dirty="0"/>
          </a:p>
          <a:p>
            <a:pPr algn="just"/>
            <a:endParaRPr lang="it-IT" dirty="0"/>
          </a:p>
          <a:p>
            <a:pPr marL="0" indent="0" algn="just">
              <a:buNone/>
            </a:pPr>
            <a:endParaRPr lang="it-IT" dirty="0"/>
          </a:p>
          <a:p>
            <a:endParaRPr lang="it-IT" dirty="0"/>
          </a:p>
        </p:txBody>
      </p:sp>
      <p:pic>
        <p:nvPicPr>
          <p:cNvPr id="6" name="Audio 5">
            <a:hlinkClick r:id="" action="ppaction://media"/>
            <a:extLst>
              <a:ext uri="{FF2B5EF4-FFF2-40B4-BE49-F238E27FC236}">
                <a16:creationId xmlns:a16="http://schemas.microsoft.com/office/drawing/2014/main" id="{6A60C8EA-9B40-4E50-B3CC-9C0D1D833F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36881060"/>
      </p:ext>
    </p:extLst>
  </p:cSld>
  <p:clrMapOvr>
    <a:masterClrMapping/>
  </p:clrMapOvr>
  <mc:AlternateContent xmlns:mc="http://schemas.openxmlformats.org/markup-compatibility/2006">
    <mc:Choice xmlns:p14="http://schemas.microsoft.com/office/powerpoint/2010/main" Requires="p14">
      <p:transition spd="slow" p14:dur="2000" advTm="39478"/>
    </mc:Choice>
    <mc:Fallback>
      <p:transition spd="slow" advTm="39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56371" y="753007"/>
            <a:ext cx="6571343" cy="1049235"/>
          </a:xfrm>
        </p:spPr>
        <p:txBody>
          <a:bodyPr/>
          <a:lstStyle/>
          <a:p>
            <a:pPr algn="ctr"/>
            <a:r>
              <a:rPr lang="it-IT" dirty="0"/>
              <a:t>Responsabilità civile professionale (legge </a:t>
            </a:r>
            <a:r>
              <a:rPr lang="it-IT" dirty="0" err="1"/>
              <a:t>gelli</a:t>
            </a:r>
            <a:r>
              <a:rPr lang="it-IT" dirty="0"/>
              <a:t>)</a:t>
            </a:r>
          </a:p>
        </p:txBody>
      </p:sp>
      <p:sp>
        <p:nvSpPr>
          <p:cNvPr id="3" name="Segnaposto contenuto 2"/>
          <p:cNvSpPr>
            <a:spLocks noGrp="1"/>
          </p:cNvSpPr>
          <p:nvPr>
            <p:ph idx="1"/>
          </p:nvPr>
        </p:nvSpPr>
        <p:spPr>
          <a:xfrm>
            <a:off x="309093" y="2015734"/>
            <a:ext cx="8474299" cy="4037336"/>
          </a:xfrm>
        </p:spPr>
        <p:txBody>
          <a:bodyPr>
            <a:normAutofit/>
          </a:bodyPr>
          <a:lstStyle/>
          <a:p>
            <a:pPr marL="0" indent="0" algn="ctr">
              <a:buNone/>
            </a:pPr>
            <a:r>
              <a:rPr lang="it-IT" sz="2400" b="1" i="1" dirty="0"/>
              <a:t>Obbligo di assicurazione (Art. 10)</a:t>
            </a:r>
          </a:p>
          <a:p>
            <a:pPr marL="0" indent="0" algn="just">
              <a:buNone/>
            </a:pPr>
            <a:r>
              <a:rPr lang="it-IT" sz="2400" dirty="0"/>
              <a:t>A) Le strutture sanitarie e sociosanitarie pubbliche e private devono essere provviste di </a:t>
            </a:r>
            <a:r>
              <a:rPr lang="it-IT" sz="2400" u="sng" dirty="0"/>
              <a:t>copertura assicurativa</a:t>
            </a:r>
            <a:r>
              <a:rPr lang="it-IT" sz="2400" dirty="0"/>
              <a:t> o di </a:t>
            </a:r>
            <a:r>
              <a:rPr lang="it-IT" sz="2400" u="sng" dirty="0"/>
              <a:t>altre analoghe misure</a:t>
            </a:r>
            <a:r>
              <a:rPr lang="it-IT" sz="2400" dirty="0"/>
              <a:t> (auto-ritenzione del rischio, accantonamenti, fondi di copertura regionali) per la responsabilità civile verso terzi e per la responsabilità civile verso prestatori d’opera, anche per danni cagionati dal personale a qualunque titolo operante presso le strutture sanitarie o sociosanitarie pubbliche e private</a:t>
            </a:r>
            <a:endParaRPr lang="it-IT" dirty="0"/>
          </a:p>
          <a:p>
            <a:endParaRPr lang="it-IT" dirty="0"/>
          </a:p>
        </p:txBody>
      </p:sp>
      <p:pic>
        <p:nvPicPr>
          <p:cNvPr id="4" name="Audio 3">
            <a:hlinkClick r:id="" action="ppaction://media"/>
            <a:extLst>
              <a:ext uri="{FF2B5EF4-FFF2-40B4-BE49-F238E27FC236}">
                <a16:creationId xmlns:a16="http://schemas.microsoft.com/office/drawing/2014/main" id="{CDDA0D3A-12AB-432C-8510-609019D751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68589143"/>
      </p:ext>
    </p:extLst>
  </p:cSld>
  <p:clrMapOvr>
    <a:masterClrMapping/>
  </p:clrMapOvr>
  <mc:AlternateContent xmlns:mc="http://schemas.openxmlformats.org/markup-compatibility/2006">
    <mc:Choice xmlns:p14="http://schemas.microsoft.com/office/powerpoint/2010/main" Requires="p14">
      <p:transition spd="slow" p14:dur="2000" advTm="46901"/>
    </mc:Choice>
    <mc:Fallback>
      <p:transition spd="slow" advTm="46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56371" y="753007"/>
            <a:ext cx="6571343" cy="1049235"/>
          </a:xfrm>
        </p:spPr>
        <p:txBody>
          <a:bodyPr/>
          <a:lstStyle/>
          <a:p>
            <a:pPr algn="ctr"/>
            <a:r>
              <a:rPr lang="it-IT" dirty="0"/>
              <a:t>Responsabilità civile professionale (legge </a:t>
            </a:r>
            <a:r>
              <a:rPr lang="it-IT" dirty="0" err="1"/>
              <a:t>gelli</a:t>
            </a:r>
            <a:r>
              <a:rPr lang="it-IT" dirty="0"/>
              <a:t>)</a:t>
            </a:r>
          </a:p>
        </p:txBody>
      </p:sp>
      <p:sp>
        <p:nvSpPr>
          <p:cNvPr id="3" name="Segnaposto contenuto 2"/>
          <p:cNvSpPr>
            <a:spLocks noGrp="1"/>
          </p:cNvSpPr>
          <p:nvPr>
            <p:ph idx="1"/>
          </p:nvPr>
        </p:nvSpPr>
        <p:spPr>
          <a:xfrm>
            <a:off x="309093" y="2015734"/>
            <a:ext cx="8474299" cy="4037336"/>
          </a:xfrm>
        </p:spPr>
        <p:txBody>
          <a:bodyPr>
            <a:normAutofit/>
          </a:bodyPr>
          <a:lstStyle/>
          <a:p>
            <a:pPr marL="0" indent="0" algn="ctr">
              <a:buNone/>
            </a:pPr>
            <a:r>
              <a:rPr lang="it-IT" sz="2400" b="1" i="1" dirty="0"/>
              <a:t>Obbligo di assicurazione (Art. 10)</a:t>
            </a:r>
          </a:p>
          <a:p>
            <a:pPr marL="0" indent="0" algn="just">
              <a:buNone/>
            </a:pPr>
            <a:r>
              <a:rPr lang="it-IT" sz="2400" dirty="0"/>
              <a:t>B) L’assicurazione RC, sia per danni causati da colpa lieve che da colpa grave, è obbligatoria per l’esercente la professione sanitaria che presti la sua opera in regime </a:t>
            </a:r>
            <a:r>
              <a:rPr lang="it-IT" sz="2400" u="sng" dirty="0"/>
              <a:t>libero-professionale</a:t>
            </a:r>
            <a:r>
              <a:rPr lang="it-IT" sz="2400" dirty="0"/>
              <a:t>, nell’adempimento della propria obbligazione contrattuale assunta con il paziente. </a:t>
            </a:r>
          </a:p>
          <a:p>
            <a:pPr marL="0" indent="0" algn="ctr">
              <a:buNone/>
            </a:pPr>
            <a:r>
              <a:rPr lang="it-IT" sz="2400" dirty="0"/>
              <a:t>(D.P.R. 137/2012- 14/08/2012) </a:t>
            </a:r>
            <a:endParaRPr lang="it-IT" dirty="0"/>
          </a:p>
        </p:txBody>
      </p:sp>
      <p:pic>
        <p:nvPicPr>
          <p:cNvPr id="5" name="Audio 4">
            <a:hlinkClick r:id="" action="ppaction://media"/>
            <a:extLst>
              <a:ext uri="{FF2B5EF4-FFF2-40B4-BE49-F238E27FC236}">
                <a16:creationId xmlns:a16="http://schemas.microsoft.com/office/drawing/2014/main" id="{A3A29BD5-4ECA-4338-9E85-2C46ED9D49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03729448"/>
      </p:ext>
    </p:extLst>
  </p:cSld>
  <p:clrMapOvr>
    <a:masterClrMapping/>
  </p:clrMapOvr>
  <mc:AlternateContent xmlns:mc="http://schemas.openxmlformats.org/markup-compatibility/2006">
    <mc:Choice xmlns:p14="http://schemas.microsoft.com/office/powerpoint/2010/main" Requires="p14">
      <p:transition spd="slow" p14:dur="2000" advTm="34702"/>
    </mc:Choice>
    <mc:Fallback>
      <p:transition spd="slow" advTm="34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56371" y="753007"/>
            <a:ext cx="6571343" cy="1049235"/>
          </a:xfrm>
        </p:spPr>
        <p:txBody>
          <a:bodyPr/>
          <a:lstStyle/>
          <a:p>
            <a:pPr algn="ctr"/>
            <a:r>
              <a:rPr lang="it-IT" dirty="0"/>
              <a:t>Responsabilità civile professionale (legge </a:t>
            </a:r>
            <a:r>
              <a:rPr lang="it-IT" dirty="0" err="1"/>
              <a:t>gelli</a:t>
            </a:r>
            <a:r>
              <a:rPr lang="it-IT" dirty="0"/>
              <a:t>)</a:t>
            </a:r>
          </a:p>
        </p:txBody>
      </p:sp>
      <p:sp>
        <p:nvSpPr>
          <p:cNvPr id="3" name="Segnaposto contenuto 2"/>
          <p:cNvSpPr>
            <a:spLocks noGrp="1"/>
          </p:cNvSpPr>
          <p:nvPr>
            <p:ph idx="1"/>
          </p:nvPr>
        </p:nvSpPr>
        <p:spPr>
          <a:xfrm>
            <a:off x="309093" y="2015734"/>
            <a:ext cx="8474299" cy="4037336"/>
          </a:xfrm>
        </p:spPr>
        <p:txBody>
          <a:bodyPr>
            <a:normAutofit/>
          </a:bodyPr>
          <a:lstStyle/>
          <a:p>
            <a:pPr marL="0" indent="0" algn="ctr">
              <a:buNone/>
            </a:pPr>
            <a:r>
              <a:rPr lang="it-IT" sz="2400" b="1" i="1" dirty="0"/>
              <a:t>Obbligo di assicurazione (Art. 10)</a:t>
            </a:r>
          </a:p>
          <a:p>
            <a:pPr marL="0" indent="0" algn="just">
              <a:buNone/>
            </a:pPr>
            <a:r>
              <a:rPr lang="it-IT" sz="2400" dirty="0"/>
              <a:t>C) Ciascun esercente la professione sanitaria operante a qualunque titolo in strutture sanitarie o sociosanitarie pubbliche o private (dipendenti delle strutture) provvede alla stipula, con oneri a proprio carico, di </a:t>
            </a:r>
            <a:r>
              <a:rPr lang="it-IT" sz="2400" u="sng" dirty="0"/>
              <a:t>un’adeguata polizza di assicurazione per </a:t>
            </a:r>
            <a:r>
              <a:rPr lang="it-IT" sz="2400" b="1" i="1" u="sng" dirty="0"/>
              <a:t>colpa grave</a:t>
            </a:r>
            <a:r>
              <a:rPr lang="it-IT" sz="2400" u="sng" dirty="0"/>
              <a:t>. </a:t>
            </a:r>
          </a:p>
        </p:txBody>
      </p:sp>
      <p:pic>
        <p:nvPicPr>
          <p:cNvPr id="4" name="Audio 3">
            <a:hlinkClick r:id="" action="ppaction://media"/>
            <a:extLst>
              <a:ext uri="{FF2B5EF4-FFF2-40B4-BE49-F238E27FC236}">
                <a16:creationId xmlns:a16="http://schemas.microsoft.com/office/drawing/2014/main" id="{7B33C444-56AD-4A65-B89E-B9DFD8C19D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93927410"/>
      </p:ext>
    </p:extLst>
  </p:cSld>
  <p:clrMapOvr>
    <a:masterClrMapping/>
  </p:clrMapOvr>
  <mc:AlternateContent xmlns:mc="http://schemas.openxmlformats.org/markup-compatibility/2006">
    <mc:Choice xmlns:p14="http://schemas.microsoft.com/office/powerpoint/2010/main" Requires="p14">
      <p:transition spd="slow" p14:dur="2000" advTm="84933"/>
    </mc:Choice>
    <mc:Fallback>
      <p:transition spd="slow" advTm="84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56371" y="753007"/>
            <a:ext cx="6571343" cy="1049235"/>
          </a:xfrm>
        </p:spPr>
        <p:txBody>
          <a:bodyPr/>
          <a:lstStyle/>
          <a:p>
            <a:pPr algn="ctr"/>
            <a:r>
              <a:rPr lang="it-IT" dirty="0"/>
              <a:t>Responsabilità civile professionale (legge </a:t>
            </a:r>
            <a:r>
              <a:rPr lang="it-IT" dirty="0" err="1"/>
              <a:t>gelli</a:t>
            </a:r>
            <a:r>
              <a:rPr lang="it-IT" dirty="0"/>
              <a:t>)</a:t>
            </a:r>
          </a:p>
        </p:txBody>
      </p:sp>
      <p:sp>
        <p:nvSpPr>
          <p:cNvPr id="3" name="Segnaposto contenuto 2"/>
          <p:cNvSpPr>
            <a:spLocks noGrp="1"/>
          </p:cNvSpPr>
          <p:nvPr>
            <p:ph idx="1"/>
          </p:nvPr>
        </p:nvSpPr>
        <p:spPr>
          <a:xfrm>
            <a:off x="309093" y="2015734"/>
            <a:ext cx="8474299" cy="4037336"/>
          </a:xfrm>
        </p:spPr>
        <p:txBody>
          <a:bodyPr>
            <a:normAutofit/>
          </a:bodyPr>
          <a:lstStyle/>
          <a:p>
            <a:pPr marL="0" indent="0" algn="ctr">
              <a:buNone/>
            </a:pPr>
            <a:r>
              <a:rPr lang="it-IT" sz="2400" b="1" i="1" dirty="0"/>
              <a:t>Obbligo di assicurazione (Art. 10)</a:t>
            </a:r>
          </a:p>
          <a:p>
            <a:pPr marL="0" indent="0" algn="just">
              <a:buNone/>
            </a:pPr>
            <a:r>
              <a:rPr lang="it-IT" sz="2400" dirty="0"/>
              <a:t>Tuttavia, poiché il sanitario dipendente potrebbe pur sempre essere perseguito dal paziente danneggiato in via autonoma ed indipendente, rispetto alla struttura sanitaria, sarà opportuno che la polizza a tutela della sua posizione contempli anche la garanzia RC da colpa lieve</a:t>
            </a:r>
            <a:endParaRPr lang="it-IT" sz="2400" u="sng" dirty="0"/>
          </a:p>
        </p:txBody>
      </p:sp>
      <p:pic>
        <p:nvPicPr>
          <p:cNvPr id="4" name="Audio 3">
            <a:hlinkClick r:id="" action="ppaction://media"/>
            <a:extLst>
              <a:ext uri="{FF2B5EF4-FFF2-40B4-BE49-F238E27FC236}">
                <a16:creationId xmlns:a16="http://schemas.microsoft.com/office/drawing/2014/main" id="{1B8129F2-D87C-4964-9CAE-EADF015882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32799714"/>
      </p:ext>
    </p:extLst>
  </p:cSld>
  <p:clrMapOvr>
    <a:masterClrMapping/>
  </p:clrMapOvr>
  <mc:AlternateContent xmlns:mc="http://schemas.openxmlformats.org/markup-compatibility/2006">
    <mc:Choice xmlns:p14="http://schemas.microsoft.com/office/powerpoint/2010/main" Requires="p14">
      <p:transition spd="slow" p14:dur="2000" advTm="27643"/>
    </mc:Choice>
    <mc:Fallback>
      <p:transition spd="slow" advTm="27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56371" y="753007"/>
            <a:ext cx="6571343" cy="1049235"/>
          </a:xfrm>
        </p:spPr>
        <p:txBody>
          <a:bodyPr/>
          <a:lstStyle/>
          <a:p>
            <a:pPr algn="ctr"/>
            <a:r>
              <a:rPr lang="it-IT" dirty="0"/>
              <a:t>Responsabilità civile professionale (legge </a:t>
            </a:r>
            <a:r>
              <a:rPr lang="it-IT" dirty="0" err="1"/>
              <a:t>gelli</a:t>
            </a:r>
            <a:r>
              <a:rPr lang="it-IT" dirty="0"/>
              <a:t>)</a:t>
            </a:r>
          </a:p>
        </p:txBody>
      </p:sp>
      <p:sp>
        <p:nvSpPr>
          <p:cNvPr id="3" name="Segnaposto contenuto 2"/>
          <p:cNvSpPr>
            <a:spLocks noGrp="1"/>
          </p:cNvSpPr>
          <p:nvPr>
            <p:ph idx="1"/>
          </p:nvPr>
        </p:nvSpPr>
        <p:spPr>
          <a:xfrm>
            <a:off x="309093" y="2015734"/>
            <a:ext cx="8474299" cy="4037336"/>
          </a:xfrm>
        </p:spPr>
        <p:txBody>
          <a:bodyPr>
            <a:normAutofit/>
          </a:bodyPr>
          <a:lstStyle/>
          <a:p>
            <a:pPr marL="0" indent="0" algn="ctr">
              <a:buNone/>
            </a:pPr>
            <a:r>
              <a:rPr lang="it-IT" sz="2800" b="1" i="1" dirty="0"/>
              <a:t>Caso clinico</a:t>
            </a:r>
          </a:p>
          <a:p>
            <a:pPr marL="0" indent="0" algn="ctr">
              <a:buNone/>
            </a:pPr>
            <a:endParaRPr lang="it-IT" sz="2400" b="1" i="1" dirty="0"/>
          </a:p>
          <a:p>
            <a:pPr marL="0" indent="0" algn="ctr">
              <a:buNone/>
            </a:pPr>
            <a:r>
              <a:rPr lang="it-IT" sz="3200" i="1" dirty="0">
                <a:hlinkClick r:id="rId4" action="ppaction://hlinkfile"/>
              </a:rPr>
              <a:t>La signora….omissis</a:t>
            </a:r>
            <a:endParaRPr lang="it-IT" sz="3200" i="1" dirty="0"/>
          </a:p>
        </p:txBody>
      </p:sp>
      <p:pic>
        <p:nvPicPr>
          <p:cNvPr id="7" name="Audio 6">
            <a:hlinkClick r:id="" action="ppaction://media"/>
            <a:extLst>
              <a:ext uri="{FF2B5EF4-FFF2-40B4-BE49-F238E27FC236}">
                <a16:creationId xmlns:a16="http://schemas.microsoft.com/office/drawing/2014/main" id="{3167B069-5589-416D-B4A7-7C39EBC306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47808417"/>
      </p:ext>
    </p:extLst>
  </p:cSld>
  <p:clrMapOvr>
    <a:masterClrMapping/>
  </p:clrMapOvr>
  <mc:AlternateContent xmlns:mc="http://schemas.openxmlformats.org/markup-compatibility/2006">
    <mc:Choice xmlns:p14="http://schemas.microsoft.com/office/powerpoint/2010/main" Requires="p14">
      <p:transition spd="slow" p14:dur="2000" advTm="35664"/>
    </mc:Choice>
    <mc:Fallback>
      <p:transition spd="slow" advTm="35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56371" y="753007"/>
            <a:ext cx="6571343" cy="1049235"/>
          </a:xfrm>
        </p:spPr>
        <p:txBody>
          <a:bodyPr/>
          <a:lstStyle/>
          <a:p>
            <a:pPr algn="ctr"/>
            <a:r>
              <a:rPr lang="it-IT" dirty="0"/>
              <a:t>Responsabilità civile professionale (legge </a:t>
            </a:r>
            <a:r>
              <a:rPr lang="it-IT" dirty="0" err="1"/>
              <a:t>gelli</a:t>
            </a:r>
            <a:r>
              <a:rPr lang="it-IT" dirty="0"/>
              <a:t>)</a:t>
            </a:r>
          </a:p>
        </p:txBody>
      </p:sp>
      <p:sp>
        <p:nvSpPr>
          <p:cNvPr id="3" name="Segnaposto contenuto 2"/>
          <p:cNvSpPr>
            <a:spLocks noGrp="1"/>
          </p:cNvSpPr>
          <p:nvPr>
            <p:ph idx="1"/>
          </p:nvPr>
        </p:nvSpPr>
        <p:spPr>
          <a:xfrm>
            <a:off x="309093" y="2015734"/>
            <a:ext cx="8474299" cy="4037336"/>
          </a:xfrm>
        </p:spPr>
        <p:txBody>
          <a:bodyPr>
            <a:normAutofit fontScale="92500"/>
          </a:bodyPr>
          <a:lstStyle/>
          <a:p>
            <a:pPr marL="0" indent="0" algn="ctr">
              <a:buNone/>
            </a:pPr>
            <a:r>
              <a:rPr lang="it-IT" sz="2400" b="1" i="1" dirty="0"/>
              <a:t>Estensione della garanzia assicurativa (Art.11)</a:t>
            </a:r>
          </a:p>
          <a:p>
            <a:pPr marL="0" indent="0" algn="just">
              <a:buNone/>
            </a:pPr>
            <a:r>
              <a:rPr lang="it-IT" sz="2400" dirty="0"/>
              <a:t>La garanzia assicurativa deve prevedere una operatività temporale anche per gli eventi accaduti nei dieci anni antecedenti la conclusione del contratto assicurativo, purché denunciati all’impresa di assicurazione durante la vigenza temporale della polizza (retroattività di 10 anni, formula “</a:t>
            </a:r>
            <a:r>
              <a:rPr lang="it-IT" sz="2400" dirty="0" err="1"/>
              <a:t>claims</a:t>
            </a:r>
            <a:r>
              <a:rPr lang="it-IT" sz="2400" dirty="0"/>
              <a:t> made”)</a:t>
            </a:r>
          </a:p>
          <a:p>
            <a:pPr marL="0" indent="0" algn="just">
              <a:buNone/>
            </a:pPr>
            <a:r>
              <a:rPr lang="it-IT" sz="2400" u="sng" dirty="0"/>
              <a:t>Esempio: </a:t>
            </a:r>
            <a:r>
              <a:rPr lang="it-IT" sz="2400" dirty="0"/>
              <a:t>se la polizza è vigente da Gennaio 2017, essa deve coprire fatti verificatisi dal Gennaio 2007 in avanti, purché denunciati al sanitario (e da questi rappresentati al proprio assicuratore) nell’arco del 2017</a:t>
            </a:r>
          </a:p>
        </p:txBody>
      </p:sp>
      <p:pic>
        <p:nvPicPr>
          <p:cNvPr id="6" name="Audio 5">
            <a:hlinkClick r:id="" action="ppaction://media"/>
            <a:extLst>
              <a:ext uri="{FF2B5EF4-FFF2-40B4-BE49-F238E27FC236}">
                <a16:creationId xmlns:a16="http://schemas.microsoft.com/office/drawing/2014/main" id="{0C02F922-59BE-48DB-9622-1E93836520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52467729"/>
      </p:ext>
    </p:extLst>
  </p:cSld>
  <p:clrMapOvr>
    <a:masterClrMapping/>
  </p:clrMapOvr>
  <mc:AlternateContent xmlns:mc="http://schemas.openxmlformats.org/markup-compatibility/2006">
    <mc:Choice xmlns:p14="http://schemas.microsoft.com/office/powerpoint/2010/main" Requires="p14">
      <p:transition spd="slow" p14:dur="2000" advTm="106963"/>
    </mc:Choice>
    <mc:Fallback>
      <p:transition spd="slow" advTm="106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43492" y="971948"/>
            <a:ext cx="6571343" cy="1049235"/>
          </a:xfrm>
        </p:spPr>
        <p:txBody>
          <a:bodyPr/>
          <a:lstStyle/>
          <a:p>
            <a:pPr algn="ctr"/>
            <a:r>
              <a:rPr lang="it-IT" dirty="0"/>
              <a:t>Responsabilità Professionale</a:t>
            </a:r>
          </a:p>
        </p:txBody>
      </p:sp>
      <p:sp>
        <p:nvSpPr>
          <p:cNvPr id="3" name="Segnaposto contenuto 2"/>
          <p:cNvSpPr>
            <a:spLocks noGrp="1"/>
          </p:cNvSpPr>
          <p:nvPr>
            <p:ph idx="1"/>
          </p:nvPr>
        </p:nvSpPr>
        <p:spPr>
          <a:xfrm>
            <a:off x="714896" y="2015734"/>
            <a:ext cx="7747460" cy="3761611"/>
          </a:xfrm>
        </p:spPr>
        <p:txBody>
          <a:bodyPr>
            <a:normAutofit lnSpcReduction="10000"/>
          </a:bodyPr>
          <a:lstStyle/>
          <a:p>
            <a:pPr marL="0" indent="0" algn="ctr">
              <a:buNone/>
            </a:pPr>
            <a:r>
              <a:rPr lang="it-IT" dirty="0"/>
              <a:t>Responsabilità penale:</a:t>
            </a:r>
          </a:p>
          <a:p>
            <a:pPr marL="0" indent="0" algn="ctr">
              <a:buNone/>
            </a:pPr>
            <a:r>
              <a:rPr lang="it-IT" dirty="0"/>
              <a:t>è la “Responsabilità” che deriva dalla commissione di un </a:t>
            </a:r>
            <a:r>
              <a:rPr lang="it-IT" b="1" dirty="0">
                <a:solidFill>
                  <a:srgbClr val="FF0000"/>
                </a:solidFill>
              </a:rPr>
              <a:t>Reato</a:t>
            </a:r>
            <a:r>
              <a:rPr lang="it-IT" dirty="0">
                <a:solidFill>
                  <a:srgbClr val="FF0000"/>
                </a:solidFill>
              </a:rPr>
              <a:t>,</a:t>
            </a:r>
            <a:r>
              <a:rPr lang="it-IT" dirty="0"/>
              <a:t> comportamento punito con sanzione di una </a:t>
            </a:r>
            <a:r>
              <a:rPr lang="it-IT" b="1" dirty="0">
                <a:solidFill>
                  <a:srgbClr val="FF0000"/>
                </a:solidFill>
              </a:rPr>
              <a:t>Pena</a:t>
            </a:r>
          </a:p>
          <a:p>
            <a:pPr marL="0" indent="0" algn="just">
              <a:buNone/>
            </a:pPr>
            <a:r>
              <a:rPr lang="it-IT" b="1" dirty="0">
                <a:solidFill>
                  <a:srgbClr val="FF0000"/>
                </a:solidFill>
              </a:rPr>
              <a:t>Reato</a:t>
            </a:r>
            <a:r>
              <a:rPr lang="it-IT" dirty="0"/>
              <a:t>: comportamento umano che si attua mediante azione o omissione e per il quale l’ordinamento giuridico stabilisce come sanzione l’applicazione di una pena (codice penale)</a:t>
            </a:r>
          </a:p>
          <a:p>
            <a:pPr marL="0" indent="0" algn="just">
              <a:buNone/>
            </a:pPr>
            <a:r>
              <a:rPr lang="it-IT" b="1" dirty="0">
                <a:solidFill>
                  <a:srgbClr val="FF0000"/>
                </a:solidFill>
              </a:rPr>
              <a:t>Pena</a:t>
            </a:r>
            <a:r>
              <a:rPr lang="it-IT" dirty="0"/>
              <a:t>: sofferenza che lo Stato infligge alla persona che ha violato un dovere giuridico e sostanzialmente consiste nella privazione o diminuzione di un bene individuale quale, ad esempio, la libertà </a:t>
            </a:r>
          </a:p>
          <a:p>
            <a:pPr marL="0" indent="0" algn="just">
              <a:buNone/>
            </a:pPr>
            <a:endParaRPr lang="it-IT" dirty="0"/>
          </a:p>
          <a:p>
            <a:pPr algn="just"/>
            <a:endParaRPr lang="it-IT" dirty="0"/>
          </a:p>
          <a:p>
            <a:pPr marL="0" indent="0" algn="just">
              <a:buNone/>
            </a:pPr>
            <a:endParaRPr lang="it-IT" dirty="0"/>
          </a:p>
          <a:p>
            <a:endParaRPr lang="it-IT" dirty="0"/>
          </a:p>
        </p:txBody>
      </p:sp>
      <p:pic>
        <p:nvPicPr>
          <p:cNvPr id="6" name="Audio 5">
            <a:hlinkClick r:id="" action="ppaction://media"/>
            <a:extLst>
              <a:ext uri="{FF2B5EF4-FFF2-40B4-BE49-F238E27FC236}">
                <a16:creationId xmlns:a16="http://schemas.microsoft.com/office/drawing/2014/main" id="{AD6ADE22-947C-4713-A80E-C1BB0AD340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90041580"/>
      </p:ext>
    </p:extLst>
  </p:cSld>
  <p:clrMapOvr>
    <a:masterClrMapping/>
  </p:clrMapOvr>
  <mc:AlternateContent xmlns:mc="http://schemas.openxmlformats.org/markup-compatibility/2006">
    <mc:Choice xmlns:p14="http://schemas.microsoft.com/office/powerpoint/2010/main" Requires="p14">
      <p:transition spd="slow" p14:dur="2000" advTm="44869"/>
    </mc:Choice>
    <mc:Fallback>
      <p:transition spd="slow" advTm="44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56371" y="753007"/>
            <a:ext cx="6571343" cy="1049235"/>
          </a:xfrm>
        </p:spPr>
        <p:txBody>
          <a:bodyPr/>
          <a:lstStyle/>
          <a:p>
            <a:pPr algn="ctr"/>
            <a:r>
              <a:rPr lang="it-IT" dirty="0"/>
              <a:t>Responsabilità civile professionale (legge </a:t>
            </a:r>
            <a:r>
              <a:rPr lang="it-IT" dirty="0" err="1"/>
              <a:t>gelli</a:t>
            </a:r>
            <a:r>
              <a:rPr lang="it-IT" dirty="0"/>
              <a:t>)</a:t>
            </a:r>
          </a:p>
        </p:txBody>
      </p:sp>
      <p:sp>
        <p:nvSpPr>
          <p:cNvPr id="3" name="Segnaposto contenuto 2"/>
          <p:cNvSpPr>
            <a:spLocks noGrp="1"/>
          </p:cNvSpPr>
          <p:nvPr>
            <p:ph idx="1"/>
          </p:nvPr>
        </p:nvSpPr>
        <p:spPr>
          <a:xfrm>
            <a:off x="309093" y="2015734"/>
            <a:ext cx="8474299" cy="4037336"/>
          </a:xfrm>
        </p:spPr>
        <p:txBody>
          <a:bodyPr>
            <a:normAutofit/>
          </a:bodyPr>
          <a:lstStyle/>
          <a:p>
            <a:pPr marL="0" indent="0" algn="ctr">
              <a:buNone/>
            </a:pPr>
            <a:r>
              <a:rPr lang="it-IT" sz="2400" b="1" i="1" dirty="0"/>
              <a:t>Lo schema di decreto del Ministero dello sviluppo economico di concerto con il Ministero della salute (2019)</a:t>
            </a:r>
          </a:p>
          <a:p>
            <a:pPr marL="0" indent="0" algn="just">
              <a:buNone/>
            </a:pPr>
            <a:r>
              <a:rPr lang="it-IT" sz="2400" dirty="0"/>
              <a:t>Il diritto di rivalsa o surroga “può essere esercitato nei confronti dell’assicurato qualora l’esercente la professione sanitaria non abbia regolarmente assolto l’obbligo formativo e di aggiornamento” previsto per l’ECM nel triennio precedente la data del fatto generatore di responsabilità.</a:t>
            </a:r>
          </a:p>
          <a:p>
            <a:pPr marL="0" indent="0" algn="ctr">
              <a:buNone/>
            </a:pPr>
            <a:endParaRPr lang="it-IT" sz="2400" dirty="0"/>
          </a:p>
        </p:txBody>
      </p:sp>
      <p:pic>
        <p:nvPicPr>
          <p:cNvPr id="6" name="Audio 5">
            <a:hlinkClick r:id="" action="ppaction://media"/>
            <a:extLst>
              <a:ext uri="{FF2B5EF4-FFF2-40B4-BE49-F238E27FC236}">
                <a16:creationId xmlns:a16="http://schemas.microsoft.com/office/drawing/2014/main" id="{BD2B3954-7EE9-4F16-B8F1-ACC26F22FD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58629005"/>
      </p:ext>
    </p:extLst>
  </p:cSld>
  <p:clrMapOvr>
    <a:masterClrMapping/>
  </p:clrMapOvr>
  <mc:AlternateContent xmlns:mc="http://schemas.openxmlformats.org/markup-compatibility/2006">
    <mc:Choice xmlns:p14="http://schemas.microsoft.com/office/powerpoint/2010/main" Requires="p14">
      <p:transition spd="slow" p14:dur="2000" advTm="51284"/>
    </mc:Choice>
    <mc:Fallback>
      <p:transition spd="slow" advTm="51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56371" y="753007"/>
            <a:ext cx="6571343" cy="1049235"/>
          </a:xfrm>
        </p:spPr>
        <p:txBody>
          <a:bodyPr/>
          <a:lstStyle/>
          <a:p>
            <a:pPr algn="ctr"/>
            <a:r>
              <a:rPr lang="it-IT" dirty="0"/>
              <a:t>Responsabilità civile professionale</a:t>
            </a:r>
          </a:p>
        </p:txBody>
      </p:sp>
      <p:sp>
        <p:nvSpPr>
          <p:cNvPr id="3" name="Segnaposto contenuto 2"/>
          <p:cNvSpPr>
            <a:spLocks noGrp="1"/>
          </p:cNvSpPr>
          <p:nvPr>
            <p:ph idx="1"/>
          </p:nvPr>
        </p:nvSpPr>
        <p:spPr>
          <a:xfrm>
            <a:off x="309093" y="2015734"/>
            <a:ext cx="8474299" cy="4037336"/>
          </a:xfrm>
        </p:spPr>
        <p:txBody>
          <a:bodyPr>
            <a:normAutofit fontScale="85000" lnSpcReduction="20000"/>
          </a:bodyPr>
          <a:lstStyle/>
          <a:p>
            <a:pPr marL="0" indent="0" algn="ctr">
              <a:buNone/>
            </a:pPr>
            <a:endParaRPr lang="it-IT" sz="2400" b="1" i="1" dirty="0"/>
          </a:p>
          <a:p>
            <a:pPr marL="0" indent="0" algn="ctr">
              <a:buNone/>
            </a:pPr>
            <a:r>
              <a:rPr lang="it-IT" sz="2800" b="1" i="1" dirty="0"/>
              <a:t>Non farti trovare impreparato… investi qualche euro e assicura il tuo operato !!!</a:t>
            </a:r>
          </a:p>
          <a:p>
            <a:pPr marL="0" indent="0" algn="ctr">
              <a:buNone/>
            </a:pPr>
            <a:endParaRPr lang="it-IT" sz="1900" b="1" i="1" dirty="0"/>
          </a:p>
          <a:p>
            <a:pPr marL="0" indent="0" algn="ctr">
              <a:buNone/>
            </a:pPr>
            <a:r>
              <a:rPr lang="it-IT" b="1" dirty="0"/>
              <a:t>POLIZZA RESPONSABILITA’ CIVILE INFERMIERE E INFERMIERE PEDIATRICO (Colpa lieve e colpa grave)</a:t>
            </a:r>
            <a:endParaRPr lang="it-IT" sz="2800" dirty="0"/>
          </a:p>
          <a:p>
            <a:pPr marL="0" indent="0" algn="ctr">
              <a:buNone/>
            </a:pPr>
            <a:r>
              <a:rPr lang="it-IT" sz="2800" dirty="0"/>
              <a:t>Marsch – FNOPI</a:t>
            </a:r>
          </a:p>
          <a:p>
            <a:r>
              <a:rPr lang="it-IT" sz="1900" dirty="0"/>
              <a:t>Premio annuo: 22 euro</a:t>
            </a:r>
          </a:p>
          <a:p>
            <a:r>
              <a:rPr lang="it-IT" sz="1900" dirty="0"/>
              <a:t>Massimale 5.000.000 euro</a:t>
            </a:r>
          </a:p>
          <a:p>
            <a:r>
              <a:rPr lang="it-IT" sz="1900" dirty="0"/>
              <a:t>Forma CLAIMS MADE</a:t>
            </a:r>
          </a:p>
          <a:p>
            <a:pPr marL="0" indent="0" algn="ctr">
              <a:buNone/>
            </a:pPr>
            <a:endParaRPr lang="it-IT" sz="2800" dirty="0"/>
          </a:p>
          <a:p>
            <a:pPr marL="0" indent="0" algn="ctr">
              <a:buNone/>
            </a:pPr>
            <a:endParaRPr lang="it-IT" sz="2800" dirty="0"/>
          </a:p>
        </p:txBody>
      </p:sp>
      <p:pic>
        <p:nvPicPr>
          <p:cNvPr id="6" name="Audio 5">
            <a:hlinkClick r:id="" action="ppaction://media"/>
            <a:extLst>
              <a:ext uri="{FF2B5EF4-FFF2-40B4-BE49-F238E27FC236}">
                <a16:creationId xmlns:a16="http://schemas.microsoft.com/office/drawing/2014/main" id="{3F437AF5-5EEE-43B6-BEF7-56402509C4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10300590"/>
      </p:ext>
    </p:extLst>
  </p:cSld>
  <p:clrMapOvr>
    <a:masterClrMapping/>
  </p:clrMapOvr>
  <mc:AlternateContent xmlns:mc="http://schemas.openxmlformats.org/markup-compatibility/2006">
    <mc:Choice xmlns:p14="http://schemas.microsoft.com/office/powerpoint/2010/main" Requires="p14">
      <p:transition spd="slow" p14:dur="2000" advTm="107572"/>
    </mc:Choice>
    <mc:Fallback>
      <p:transition spd="slow" advTm="107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43492" y="971948"/>
            <a:ext cx="6571343" cy="1049235"/>
          </a:xfrm>
        </p:spPr>
        <p:txBody>
          <a:bodyPr/>
          <a:lstStyle/>
          <a:p>
            <a:pPr algn="ctr"/>
            <a:r>
              <a:rPr lang="it-IT" dirty="0"/>
              <a:t>Responsabilità professionale</a:t>
            </a:r>
          </a:p>
        </p:txBody>
      </p:sp>
      <p:sp>
        <p:nvSpPr>
          <p:cNvPr id="3" name="Segnaposto contenuto 2"/>
          <p:cNvSpPr>
            <a:spLocks noGrp="1"/>
          </p:cNvSpPr>
          <p:nvPr>
            <p:ph idx="1"/>
          </p:nvPr>
        </p:nvSpPr>
        <p:spPr>
          <a:xfrm>
            <a:off x="714896" y="2015734"/>
            <a:ext cx="7747460" cy="3761611"/>
          </a:xfrm>
        </p:spPr>
        <p:txBody>
          <a:bodyPr>
            <a:normAutofit/>
          </a:bodyPr>
          <a:lstStyle/>
          <a:p>
            <a:pPr marL="0" indent="0" algn="ctr">
              <a:buNone/>
            </a:pPr>
            <a:r>
              <a:rPr lang="it-IT" sz="2400" dirty="0"/>
              <a:t>Responsabilità penale</a:t>
            </a:r>
          </a:p>
          <a:p>
            <a:pPr marL="0" indent="0" algn="ctr">
              <a:buNone/>
            </a:pPr>
            <a:r>
              <a:rPr lang="it-IT" sz="2400" dirty="0"/>
              <a:t>La pena inflitta è personale, non trasferibile a terzi</a:t>
            </a:r>
          </a:p>
          <a:p>
            <a:pPr marL="0" indent="0" algn="just">
              <a:buNone/>
            </a:pPr>
            <a:endParaRPr lang="it-IT" dirty="0"/>
          </a:p>
          <a:p>
            <a:pPr marL="0" indent="0" algn="just">
              <a:buNone/>
            </a:pPr>
            <a:endParaRPr lang="it-IT" dirty="0"/>
          </a:p>
          <a:p>
            <a:pPr marL="0" indent="0" algn="just">
              <a:buNone/>
            </a:pPr>
            <a:endParaRPr lang="it-IT" dirty="0"/>
          </a:p>
          <a:p>
            <a:pPr algn="just"/>
            <a:endParaRPr lang="it-IT" dirty="0"/>
          </a:p>
          <a:p>
            <a:pPr marL="0" indent="0" algn="just">
              <a:buNone/>
            </a:pPr>
            <a:endParaRPr lang="it-IT" dirty="0"/>
          </a:p>
          <a:p>
            <a:endParaRPr lang="it-IT" dirty="0"/>
          </a:p>
        </p:txBody>
      </p:sp>
      <p:graphicFrame>
        <p:nvGraphicFramePr>
          <p:cNvPr id="4" name="Segnaposto contenuto 9"/>
          <p:cNvGraphicFramePr>
            <a:graphicFrameLocks/>
          </p:cNvGraphicFramePr>
          <p:nvPr>
            <p:extLst>
              <p:ext uri="{D42A27DB-BD31-4B8C-83A1-F6EECF244321}">
                <p14:modId xmlns:p14="http://schemas.microsoft.com/office/powerpoint/2010/main" val="2055876119"/>
              </p:ext>
            </p:extLst>
          </p:nvPr>
        </p:nvGraphicFramePr>
        <p:xfrm>
          <a:off x="1168736" y="3331805"/>
          <a:ext cx="6929487" cy="25003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Audio 8">
            <a:hlinkClick r:id="" action="ppaction://media"/>
            <a:extLst>
              <a:ext uri="{FF2B5EF4-FFF2-40B4-BE49-F238E27FC236}">
                <a16:creationId xmlns:a16="http://schemas.microsoft.com/office/drawing/2014/main" id="{D8F82FE3-CC31-4445-8C6E-2035CF62CCE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96351531"/>
      </p:ext>
    </p:extLst>
  </p:cSld>
  <p:clrMapOvr>
    <a:masterClrMapping/>
  </p:clrMapOvr>
  <mc:AlternateContent xmlns:mc="http://schemas.openxmlformats.org/markup-compatibility/2006">
    <mc:Choice xmlns:p14="http://schemas.microsoft.com/office/powerpoint/2010/main" Requires="p14">
      <p:transition spd="slow" p14:dur="2000" advTm="71769"/>
    </mc:Choice>
    <mc:Fallback>
      <p:transition spd="slow" advTm="71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43492" y="971948"/>
            <a:ext cx="6571343" cy="1049235"/>
          </a:xfrm>
        </p:spPr>
        <p:txBody>
          <a:bodyPr/>
          <a:lstStyle/>
          <a:p>
            <a:pPr algn="ctr"/>
            <a:r>
              <a:rPr lang="it-IT" dirty="0"/>
              <a:t>Responsabilità professionale</a:t>
            </a:r>
          </a:p>
        </p:txBody>
      </p:sp>
      <p:sp>
        <p:nvSpPr>
          <p:cNvPr id="3" name="Segnaposto contenuto 2"/>
          <p:cNvSpPr>
            <a:spLocks noGrp="1"/>
          </p:cNvSpPr>
          <p:nvPr>
            <p:ph idx="1"/>
          </p:nvPr>
        </p:nvSpPr>
        <p:spPr>
          <a:xfrm>
            <a:off x="714896" y="2015734"/>
            <a:ext cx="7747460" cy="3761611"/>
          </a:xfrm>
        </p:spPr>
        <p:txBody>
          <a:bodyPr>
            <a:normAutofit/>
          </a:bodyPr>
          <a:lstStyle/>
          <a:p>
            <a:pPr marL="0" indent="0" algn="ctr">
              <a:buNone/>
            </a:pPr>
            <a:r>
              <a:rPr lang="it-IT" sz="2400" b="1" i="1" dirty="0"/>
              <a:t>Responsabilità civile:</a:t>
            </a:r>
            <a:endParaRPr lang="it-IT" dirty="0"/>
          </a:p>
          <a:p>
            <a:pPr marL="0" indent="0" algn="ctr">
              <a:buNone/>
            </a:pPr>
            <a:r>
              <a:rPr lang="it-IT" sz="2400" dirty="0"/>
              <a:t>La Responsabilità civile si ricollega alla realizzazione di una condotta che abbia come conseguenza la produzione di un danno ad un altro soggetto</a:t>
            </a:r>
          </a:p>
          <a:p>
            <a:pPr marL="0" indent="0" algn="ctr">
              <a:buNone/>
            </a:pPr>
            <a:endParaRPr lang="it-IT" dirty="0"/>
          </a:p>
          <a:p>
            <a:pPr marL="0" indent="0" algn="ctr">
              <a:buNone/>
            </a:pPr>
            <a:r>
              <a:rPr lang="it-IT" sz="2400" dirty="0"/>
              <a:t>Valutazione strettamente economica del danno subito</a:t>
            </a:r>
          </a:p>
          <a:p>
            <a:pPr marL="0" indent="0" algn="just">
              <a:buNone/>
            </a:pPr>
            <a:endParaRPr lang="it-IT" dirty="0"/>
          </a:p>
          <a:p>
            <a:pPr algn="just"/>
            <a:endParaRPr lang="it-IT" dirty="0"/>
          </a:p>
          <a:p>
            <a:pPr marL="0" indent="0" algn="just">
              <a:buNone/>
            </a:pPr>
            <a:endParaRPr lang="it-IT" dirty="0"/>
          </a:p>
          <a:p>
            <a:endParaRPr lang="it-IT" dirty="0"/>
          </a:p>
        </p:txBody>
      </p:sp>
      <p:pic>
        <p:nvPicPr>
          <p:cNvPr id="4" name="Audio 3">
            <a:hlinkClick r:id="" action="ppaction://media"/>
            <a:extLst>
              <a:ext uri="{FF2B5EF4-FFF2-40B4-BE49-F238E27FC236}">
                <a16:creationId xmlns:a16="http://schemas.microsoft.com/office/drawing/2014/main" id="{E11B6CE8-7215-4AFE-AFDC-BC660B46E4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79162871"/>
      </p:ext>
    </p:extLst>
  </p:cSld>
  <p:clrMapOvr>
    <a:masterClrMapping/>
  </p:clrMapOvr>
  <mc:AlternateContent xmlns:mc="http://schemas.openxmlformats.org/markup-compatibility/2006">
    <mc:Choice xmlns:p14="http://schemas.microsoft.com/office/powerpoint/2010/main" Requires="p14">
      <p:transition spd="slow" p14:dur="2000" advTm="48013"/>
    </mc:Choice>
    <mc:Fallback>
      <p:transition spd="slow" advTm="48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43492" y="971948"/>
            <a:ext cx="6571343" cy="1049235"/>
          </a:xfrm>
        </p:spPr>
        <p:txBody>
          <a:bodyPr/>
          <a:lstStyle/>
          <a:p>
            <a:pPr algn="ctr"/>
            <a:r>
              <a:rPr lang="it-IT" dirty="0"/>
              <a:t>Responsabilità professionale</a:t>
            </a:r>
          </a:p>
        </p:txBody>
      </p:sp>
      <p:sp>
        <p:nvSpPr>
          <p:cNvPr id="3" name="Segnaposto contenuto 2"/>
          <p:cNvSpPr>
            <a:spLocks noGrp="1"/>
          </p:cNvSpPr>
          <p:nvPr>
            <p:ph idx="1"/>
          </p:nvPr>
        </p:nvSpPr>
        <p:spPr>
          <a:xfrm>
            <a:off x="714896" y="2015734"/>
            <a:ext cx="7747460" cy="3761611"/>
          </a:xfrm>
        </p:spPr>
        <p:txBody>
          <a:bodyPr>
            <a:normAutofit lnSpcReduction="10000"/>
          </a:bodyPr>
          <a:lstStyle/>
          <a:p>
            <a:pPr marL="0" indent="0" algn="ctr">
              <a:buNone/>
            </a:pPr>
            <a:r>
              <a:rPr lang="it-IT" sz="2400" b="1" i="1" dirty="0"/>
              <a:t>Responsabilità civile:</a:t>
            </a:r>
          </a:p>
          <a:p>
            <a:pPr marL="0" indent="0" algn="just">
              <a:buNone/>
            </a:pPr>
            <a:r>
              <a:rPr lang="it-IT" sz="2200" dirty="0"/>
              <a:t>Il giudizio di Responsabilità civile ha lo scopo di trasferire il costo di un danno, dal soggetto che lo ha ingiustamente subìto al soggetto che ne viene dichiarato responsabile</a:t>
            </a:r>
          </a:p>
          <a:p>
            <a:pPr marL="0" indent="0" algn="just">
              <a:buNone/>
            </a:pPr>
            <a:endParaRPr lang="it-IT" dirty="0"/>
          </a:p>
          <a:p>
            <a:pPr algn="just">
              <a:buFont typeface="Wingdings" panose="05000000000000000000" pitchFamily="2" charset="2"/>
              <a:buChar char="ü"/>
            </a:pPr>
            <a:r>
              <a:rPr lang="it-IT" sz="2200" dirty="0"/>
              <a:t>Danno Emergente: diminuzione patrimoniale</a:t>
            </a:r>
          </a:p>
          <a:p>
            <a:pPr algn="just">
              <a:buFont typeface="Wingdings" panose="05000000000000000000" pitchFamily="2" charset="2"/>
              <a:buChar char="ü"/>
            </a:pPr>
            <a:endParaRPr lang="it-IT" sz="2200" dirty="0"/>
          </a:p>
          <a:p>
            <a:pPr algn="just">
              <a:buFont typeface="Wingdings" panose="05000000000000000000" pitchFamily="2" charset="2"/>
              <a:buChar char="ü"/>
            </a:pPr>
            <a:r>
              <a:rPr lang="it-IT" sz="2200" dirty="0"/>
              <a:t>Danno Cessante: mancato guadagno</a:t>
            </a:r>
          </a:p>
          <a:p>
            <a:pPr marL="0" indent="0" algn="just">
              <a:buNone/>
            </a:pPr>
            <a:endParaRPr lang="it-IT" dirty="0"/>
          </a:p>
          <a:p>
            <a:pPr algn="just"/>
            <a:endParaRPr lang="it-IT" dirty="0"/>
          </a:p>
          <a:p>
            <a:pPr marL="0" indent="0" algn="just">
              <a:buNone/>
            </a:pPr>
            <a:endParaRPr lang="it-IT" dirty="0"/>
          </a:p>
          <a:p>
            <a:endParaRPr lang="it-IT" dirty="0"/>
          </a:p>
        </p:txBody>
      </p:sp>
      <p:pic>
        <p:nvPicPr>
          <p:cNvPr id="7" name="Audio 6">
            <a:hlinkClick r:id="" action="ppaction://media"/>
            <a:extLst>
              <a:ext uri="{FF2B5EF4-FFF2-40B4-BE49-F238E27FC236}">
                <a16:creationId xmlns:a16="http://schemas.microsoft.com/office/drawing/2014/main" id="{BF3E1B33-6A91-4AEB-8582-19AB88FF5D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88536981"/>
      </p:ext>
    </p:extLst>
  </p:cSld>
  <p:clrMapOvr>
    <a:masterClrMapping/>
  </p:clrMapOvr>
  <mc:AlternateContent xmlns:mc="http://schemas.openxmlformats.org/markup-compatibility/2006">
    <mc:Choice xmlns:p14="http://schemas.microsoft.com/office/powerpoint/2010/main" Requires="p14">
      <p:transition spd="slow" p14:dur="2000" advTm="62492"/>
    </mc:Choice>
    <mc:Fallback>
      <p:transition spd="slow" advTm="62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43492" y="971948"/>
            <a:ext cx="6571343" cy="1049235"/>
          </a:xfrm>
        </p:spPr>
        <p:txBody>
          <a:bodyPr/>
          <a:lstStyle/>
          <a:p>
            <a:pPr algn="ctr"/>
            <a:r>
              <a:rPr lang="it-IT" dirty="0"/>
              <a:t>Responsabilità professionale</a:t>
            </a:r>
          </a:p>
        </p:txBody>
      </p:sp>
      <p:sp>
        <p:nvSpPr>
          <p:cNvPr id="3" name="Segnaposto contenuto 2"/>
          <p:cNvSpPr>
            <a:spLocks noGrp="1"/>
          </p:cNvSpPr>
          <p:nvPr>
            <p:ph idx="1"/>
          </p:nvPr>
        </p:nvSpPr>
        <p:spPr>
          <a:xfrm>
            <a:off x="714896" y="2015734"/>
            <a:ext cx="7747460" cy="3761611"/>
          </a:xfrm>
        </p:spPr>
        <p:txBody>
          <a:bodyPr>
            <a:normAutofit lnSpcReduction="10000"/>
          </a:bodyPr>
          <a:lstStyle/>
          <a:p>
            <a:pPr marL="0" indent="0" algn="ctr">
              <a:buNone/>
            </a:pPr>
            <a:r>
              <a:rPr lang="it-IT" sz="2400" b="1" i="1" dirty="0"/>
              <a:t>Responsabilità civile:</a:t>
            </a:r>
            <a:endParaRPr lang="it-IT" dirty="0"/>
          </a:p>
          <a:p>
            <a:pPr marL="0" indent="0" algn="ctr">
              <a:buNone/>
            </a:pPr>
            <a:r>
              <a:rPr lang="it-IT" sz="2200" dirty="0"/>
              <a:t>A seconda della volontà del soggetto, si distingue tra:</a:t>
            </a:r>
          </a:p>
          <a:p>
            <a:pPr marL="0" indent="0" algn="just">
              <a:buNone/>
            </a:pPr>
            <a:endParaRPr lang="it-IT" sz="2200" dirty="0"/>
          </a:p>
          <a:p>
            <a:pPr algn="just">
              <a:buFont typeface="Wingdings" panose="05000000000000000000" pitchFamily="2" charset="2"/>
              <a:buChar char="ü"/>
            </a:pPr>
            <a:r>
              <a:rPr lang="it-IT" sz="2200" b="1" i="1" dirty="0"/>
              <a:t>Dolo</a:t>
            </a:r>
            <a:r>
              <a:rPr lang="it-IT" sz="2200" dirty="0"/>
              <a:t>: implica intenzionalità dannosa e consapevolezza. Volontarietà della condotta offensiva (azione o omissione) </a:t>
            </a:r>
          </a:p>
          <a:p>
            <a:pPr marL="0" indent="0" algn="just">
              <a:buNone/>
            </a:pPr>
            <a:endParaRPr lang="it-IT" sz="2200" dirty="0"/>
          </a:p>
          <a:p>
            <a:pPr algn="just">
              <a:buFont typeface="Wingdings" panose="05000000000000000000" pitchFamily="2" charset="2"/>
              <a:buChar char="ü"/>
            </a:pPr>
            <a:r>
              <a:rPr lang="it-IT" sz="2200" b="1" i="1" dirty="0"/>
              <a:t>Colpa: </a:t>
            </a:r>
            <a:r>
              <a:rPr lang="it-IT" sz="2200" dirty="0"/>
              <a:t>non volontà di commettere un fatto-reato, che si verifica ugualmente a causa di: </a:t>
            </a:r>
            <a:r>
              <a:rPr lang="it-IT" sz="2200" u="sng" dirty="0"/>
              <a:t>negligenza, imprudenza, imperizia</a:t>
            </a:r>
          </a:p>
          <a:p>
            <a:pPr marL="0" indent="0" algn="just">
              <a:buNone/>
            </a:pPr>
            <a:endParaRPr lang="it-IT" dirty="0"/>
          </a:p>
          <a:p>
            <a:pPr algn="just"/>
            <a:endParaRPr lang="it-IT" dirty="0"/>
          </a:p>
          <a:p>
            <a:pPr marL="0" indent="0" algn="just">
              <a:buNone/>
            </a:pPr>
            <a:endParaRPr lang="it-IT" dirty="0"/>
          </a:p>
          <a:p>
            <a:endParaRPr lang="it-IT" dirty="0"/>
          </a:p>
        </p:txBody>
      </p:sp>
      <p:pic>
        <p:nvPicPr>
          <p:cNvPr id="4" name="Audio 3">
            <a:hlinkClick r:id="" action="ppaction://media"/>
            <a:extLst>
              <a:ext uri="{FF2B5EF4-FFF2-40B4-BE49-F238E27FC236}">
                <a16:creationId xmlns:a16="http://schemas.microsoft.com/office/drawing/2014/main" id="{EC8F9D11-01A1-4E5A-9357-B9B104FC23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83449471"/>
      </p:ext>
    </p:extLst>
  </p:cSld>
  <p:clrMapOvr>
    <a:masterClrMapping/>
  </p:clrMapOvr>
  <mc:AlternateContent xmlns:mc="http://schemas.openxmlformats.org/markup-compatibility/2006">
    <mc:Choice xmlns:p14="http://schemas.microsoft.com/office/powerpoint/2010/main" Requires="p14">
      <p:transition spd="slow" p14:dur="2000" advTm="72193"/>
    </mc:Choice>
    <mc:Fallback>
      <p:transition spd="slow" advTm="72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43492" y="971948"/>
            <a:ext cx="6571343" cy="1049235"/>
          </a:xfrm>
        </p:spPr>
        <p:txBody>
          <a:bodyPr/>
          <a:lstStyle/>
          <a:p>
            <a:pPr algn="ctr"/>
            <a:r>
              <a:rPr lang="it-IT" dirty="0"/>
              <a:t>Responsabilità professionale</a:t>
            </a:r>
          </a:p>
        </p:txBody>
      </p:sp>
      <p:sp>
        <p:nvSpPr>
          <p:cNvPr id="3" name="Segnaposto contenuto 2"/>
          <p:cNvSpPr>
            <a:spLocks noGrp="1"/>
          </p:cNvSpPr>
          <p:nvPr>
            <p:ph idx="1"/>
          </p:nvPr>
        </p:nvSpPr>
        <p:spPr>
          <a:xfrm>
            <a:off x="714896" y="2015734"/>
            <a:ext cx="7747460" cy="3761611"/>
          </a:xfrm>
        </p:spPr>
        <p:txBody>
          <a:bodyPr>
            <a:normAutofit fontScale="92500" lnSpcReduction="10000"/>
          </a:bodyPr>
          <a:lstStyle/>
          <a:p>
            <a:pPr marL="0" indent="0" algn="ctr">
              <a:buNone/>
            </a:pPr>
            <a:r>
              <a:rPr lang="it-IT" sz="2400" b="1" i="1" dirty="0"/>
              <a:t>Responsabilità civile:</a:t>
            </a:r>
            <a:endParaRPr lang="it-IT" dirty="0"/>
          </a:p>
          <a:p>
            <a:pPr algn="just">
              <a:buFont typeface="Wingdings" panose="05000000000000000000" pitchFamily="2" charset="2"/>
              <a:buChar char="ü"/>
            </a:pPr>
            <a:r>
              <a:rPr lang="it-IT" sz="2200" b="1" i="1" dirty="0"/>
              <a:t> Negligenza</a:t>
            </a:r>
            <a:r>
              <a:rPr lang="it-IT" sz="2200" dirty="0"/>
              <a:t>: atteggiamento di trascuratezza, mancanza di attenzione e diligenza</a:t>
            </a:r>
          </a:p>
          <a:p>
            <a:pPr algn="just">
              <a:buFont typeface="Wingdings" panose="05000000000000000000" pitchFamily="2" charset="2"/>
              <a:buChar char="ü"/>
            </a:pPr>
            <a:r>
              <a:rPr lang="it-IT" sz="2200" dirty="0"/>
              <a:t> </a:t>
            </a:r>
            <a:r>
              <a:rPr lang="it-IT" sz="2200" b="1" i="1" dirty="0"/>
              <a:t>Imprudenza</a:t>
            </a:r>
            <a:r>
              <a:rPr lang="it-IT" sz="2200" dirty="0"/>
              <a:t>: Comportamento avventato di un soggetto che, nonostante il pericolo o l’alta probabilità che il suo atteggiamento possa provocare un evento dannoso, agisce lo stesso</a:t>
            </a:r>
          </a:p>
          <a:p>
            <a:pPr algn="just">
              <a:buFont typeface="Wingdings" panose="05000000000000000000" pitchFamily="2" charset="2"/>
              <a:buChar char="ü"/>
            </a:pPr>
            <a:r>
              <a:rPr lang="it-IT" sz="2200" dirty="0"/>
              <a:t> </a:t>
            </a:r>
            <a:r>
              <a:rPr lang="it-IT" sz="2200" b="1" i="1" dirty="0"/>
              <a:t>Imperizia</a:t>
            </a:r>
            <a:r>
              <a:rPr lang="it-IT" sz="2200" dirty="0"/>
              <a:t>: Insufficiente preparazione e capacità che in realtà un professionista dovrebbe avere (linee guida e buone pratiche assistenziali)</a:t>
            </a:r>
          </a:p>
          <a:p>
            <a:pPr marL="0" indent="0" algn="just">
              <a:buNone/>
            </a:pPr>
            <a:endParaRPr lang="it-IT" sz="2200" dirty="0"/>
          </a:p>
          <a:p>
            <a:pPr marL="0" indent="0" algn="just">
              <a:buNone/>
            </a:pPr>
            <a:endParaRPr lang="it-IT" dirty="0"/>
          </a:p>
          <a:p>
            <a:pPr algn="just"/>
            <a:endParaRPr lang="it-IT" dirty="0"/>
          </a:p>
          <a:p>
            <a:pPr marL="0" indent="0" algn="just">
              <a:buNone/>
            </a:pPr>
            <a:endParaRPr lang="it-IT" dirty="0"/>
          </a:p>
          <a:p>
            <a:endParaRPr lang="it-IT" dirty="0"/>
          </a:p>
        </p:txBody>
      </p:sp>
      <p:pic>
        <p:nvPicPr>
          <p:cNvPr id="5" name="Audio 4">
            <a:hlinkClick r:id="" action="ppaction://media"/>
            <a:extLst>
              <a:ext uri="{FF2B5EF4-FFF2-40B4-BE49-F238E27FC236}">
                <a16:creationId xmlns:a16="http://schemas.microsoft.com/office/drawing/2014/main" id="{DC47CE34-CDAA-4BFE-A447-1B9456547A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73375750"/>
      </p:ext>
    </p:extLst>
  </p:cSld>
  <p:clrMapOvr>
    <a:masterClrMapping/>
  </p:clrMapOvr>
  <mc:AlternateContent xmlns:mc="http://schemas.openxmlformats.org/markup-compatibility/2006">
    <mc:Choice xmlns:p14="http://schemas.microsoft.com/office/powerpoint/2010/main" Requires="p14">
      <p:transition spd="slow" p14:dur="2000" advTm="45614"/>
    </mc:Choice>
    <mc:Fallback>
      <p:transition spd="slow" advTm="45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43492" y="971948"/>
            <a:ext cx="6571343" cy="1049235"/>
          </a:xfrm>
        </p:spPr>
        <p:txBody>
          <a:bodyPr/>
          <a:lstStyle/>
          <a:p>
            <a:pPr algn="ctr"/>
            <a:r>
              <a:rPr lang="it-IT" dirty="0"/>
              <a:t>Responsabilità professionale</a:t>
            </a:r>
          </a:p>
        </p:txBody>
      </p:sp>
      <p:sp>
        <p:nvSpPr>
          <p:cNvPr id="3" name="Segnaposto contenuto 2"/>
          <p:cNvSpPr>
            <a:spLocks noGrp="1"/>
          </p:cNvSpPr>
          <p:nvPr>
            <p:ph idx="1"/>
          </p:nvPr>
        </p:nvSpPr>
        <p:spPr>
          <a:xfrm>
            <a:off x="309093" y="2015734"/>
            <a:ext cx="8474299" cy="3761611"/>
          </a:xfrm>
        </p:spPr>
        <p:txBody>
          <a:bodyPr>
            <a:normAutofit lnSpcReduction="10000"/>
          </a:bodyPr>
          <a:lstStyle/>
          <a:p>
            <a:pPr marL="0" indent="0" algn="ctr">
              <a:buNone/>
            </a:pPr>
            <a:r>
              <a:rPr lang="it-IT" sz="2400" b="1" i="1" dirty="0"/>
              <a:t>Responsabilità civile:</a:t>
            </a:r>
            <a:endParaRPr lang="it-IT" dirty="0"/>
          </a:p>
          <a:p>
            <a:pPr marL="0" indent="0" algn="just">
              <a:buNone/>
            </a:pPr>
            <a:r>
              <a:rPr lang="it-IT" sz="2200" b="1" i="1" dirty="0"/>
              <a:t>Colpa semplice (lieve) e Colpa grave (errore macroscopico)</a:t>
            </a:r>
          </a:p>
          <a:p>
            <a:pPr marL="0" indent="0" algn="ctr">
              <a:buNone/>
            </a:pPr>
            <a:r>
              <a:rPr lang="it-IT" sz="2200" dirty="0"/>
              <a:t>Per la gradazione della colpa, il giudice terrà conto:</a:t>
            </a:r>
          </a:p>
          <a:p>
            <a:pPr algn="just">
              <a:buFont typeface="Wingdings" panose="05000000000000000000" pitchFamily="2" charset="2"/>
              <a:buChar char="ü"/>
            </a:pPr>
            <a:r>
              <a:rPr lang="it-IT" sz="2200" dirty="0"/>
              <a:t>Della misura della divergenza tra la condotta effettivamente tenuta e quella che doveva applicarsi;</a:t>
            </a:r>
          </a:p>
          <a:p>
            <a:pPr algn="just">
              <a:buFont typeface="Wingdings" panose="05000000000000000000" pitchFamily="2" charset="2"/>
              <a:buChar char="ü"/>
            </a:pPr>
            <a:r>
              <a:rPr lang="it-IT" sz="2200" dirty="0"/>
              <a:t>Da quanto poteva essere prevedibile ed evitabile l'evento;</a:t>
            </a:r>
          </a:p>
          <a:p>
            <a:pPr algn="just">
              <a:buFont typeface="Wingdings" panose="05000000000000000000" pitchFamily="2" charset="2"/>
              <a:buChar char="ü"/>
            </a:pPr>
            <a:r>
              <a:rPr lang="it-IT" sz="2200" dirty="0"/>
              <a:t>Dalla motivazione della condotta, o meglio delle ragioni di urgenza legate al caso concreto;</a:t>
            </a:r>
          </a:p>
          <a:p>
            <a:pPr marL="0" indent="0" algn="just">
              <a:buNone/>
            </a:pPr>
            <a:endParaRPr lang="it-IT" sz="2200" dirty="0"/>
          </a:p>
          <a:p>
            <a:pPr marL="0" indent="0" algn="just">
              <a:buNone/>
            </a:pPr>
            <a:endParaRPr lang="it-IT" dirty="0"/>
          </a:p>
          <a:p>
            <a:pPr algn="just"/>
            <a:endParaRPr lang="it-IT" dirty="0"/>
          </a:p>
          <a:p>
            <a:pPr marL="0" indent="0" algn="just">
              <a:buNone/>
            </a:pPr>
            <a:endParaRPr lang="it-IT" dirty="0"/>
          </a:p>
          <a:p>
            <a:endParaRPr lang="it-IT" dirty="0"/>
          </a:p>
        </p:txBody>
      </p:sp>
      <p:pic>
        <p:nvPicPr>
          <p:cNvPr id="4" name="Audio 3">
            <a:hlinkClick r:id="" action="ppaction://media"/>
            <a:extLst>
              <a:ext uri="{FF2B5EF4-FFF2-40B4-BE49-F238E27FC236}">
                <a16:creationId xmlns:a16="http://schemas.microsoft.com/office/drawing/2014/main" id="{ABBFCB6D-826C-4B86-8D51-A3A641488C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41364882"/>
      </p:ext>
    </p:extLst>
  </p:cSld>
  <p:clrMapOvr>
    <a:masterClrMapping/>
  </p:clrMapOvr>
  <mc:AlternateContent xmlns:mc="http://schemas.openxmlformats.org/markup-compatibility/2006">
    <mc:Choice xmlns:p14="http://schemas.microsoft.com/office/powerpoint/2010/main" Requires="p14">
      <p:transition spd="slow" p14:dur="2000" advTm="49438"/>
    </mc:Choice>
    <mc:Fallback>
      <p:transition spd="slow" advTm="49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56371" y="753007"/>
            <a:ext cx="6571343" cy="1049235"/>
          </a:xfrm>
        </p:spPr>
        <p:txBody>
          <a:bodyPr/>
          <a:lstStyle/>
          <a:p>
            <a:pPr algn="ctr"/>
            <a:r>
              <a:rPr lang="it-IT" dirty="0"/>
              <a:t>Responsabilità civile professionale</a:t>
            </a:r>
          </a:p>
        </p:txBody>
      </p:sp>
      <p:sp>
        <p:nvSpPr>
          <p:cNvPr id="3" name="Segnaposto contenuto 2"/>
          <p:cNvSpPr>
            <a:spLocks noGrp="1"/>
          </p:cNvSpPr>
          <p:nvPr>
            <p:ph idx="1"/>
          </p:nvPr>
        </p:nvSpPr>
        <p:spPr>
          <a:xfrm>
            <a:off x="309093" y="2015734"/>
            <a:ext cx="8474299" cy="4037336"/>
          </a:xfrm>
        </p:spPr>
        <p:txBody>
          <a:bodyPr>
            <a:normAutofit/>
          </a:bodyPr>
          <a:lstStyle/>
          <a:p>
            <a:pPr marL="0" indent="0" algn="ctr">
              <a:buNone/>
            </a:pPr>
            <a:r>
              <a:rPr lang="it-IT" sz="2400" b="1" i="1" dirty="0"/>
              <a:t>Legge 8 Marzo 2017, n.24 (Legge Gelli)</a:t>
            </a:r>
          </a:p>
          <a:p>
            <a:pPr marL="0" indent="0" algn="ctr">
              <a:buNone/>
            </a:pPr>
            <a:endParaRPr lang="it-IT" sz="2400" b="1" i="1" dirty="0"/>
          </a:p>
          <a:p>
            <a:pPr marL="0" indent="0" algn="ctr">
              <a:buNone/>
            </a:pPr>
            <a:r>
              <a:rPr lang="it-IT" sz="2400" i="1" dirty="0"/>
              <a:t>Disposizioni in materia di sicurezza delle cure e della persona assistita, nonché in materia di </a:t>
            </a:r>
            <a:r>
              <a:rPr lang="it-IT" sz="2400" b="1" i="1" dirty="0"/>
              <a:t>responsabilità professionale degli esercenti le professioni sanitarie</a:t>
            </a:r>
          </a:p>
          <a:p>
            <a:pPr marL="0" indent="0" algn="just">
              <a:buNone/>
            </a:pPr>
            <a:endParaRPr lang="it-IT" dirty="0"/>
          </a:p>
          <a:p>
            <a:pPr algn="just"/>
            <a:endParaRPr lang="it-IT" dirty="0"/>
          </a:p>
          <a:p>
            <a:pPr marL="0" indent="0" algn="just">
              <a:buNone/>
            </a:pPr>
            <a:endParaRPr lang="it-IT" dirty="0"/>
          </a:p>
          <a:p>
            <a:endParaRPr lang="it-IT" dirty="0"/>
          </a:p>
        </p:txBody>
      </p:sp>
      <p:pic>
        <p:nvPicPr>
          <p:cNvPr id="5" name="Audio 4">
            <a:hlinkClick r:id="" action="ppaction://media"/>
            <a:extLst>
              <a:ext uri="{FF2B5EF4-FFF2-40B4-BE49-F238E27FC236}">
                <a16:creationId xmlns:a16="http://schemas.microsoft.com/office/drawing/2014/main" id="{8EB888DB-9C06-4924-99F1-338E1E6C47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16657036"/>
      </p:ext>
    </p:extLst>
  </p:cSld>
  <p:clrMapOvr>
    <a:masterClrMapping/>
  </p:clrMapOvr>
  <mc:AlternateContent xmlns:mc="http://schemas.openxmlformats.org/markup-compatibility/2006">
    <mc:Choice xmlns:p14="http://schemas.microsoft.com/office/powerpoint/2010/main" Requires="p14">
      <p:transition spd="slow" p14:dur="2000" advTm="73983"/>
    </mc:Choice>
    <mc:Fallback>
      <p:transition spd="slow" advTm="73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TM10001114[[fn=Raccolta]]</Template>
  <TotalTime>2540</TotalTime>
  <Words>1273</Words>
  <Application>Microsoft Office PowerPoint</Application>
  <PresentationFormat>Presentazione su schermo (4:3)</PresentationFormat>
  <Paragraphs>126</Paragraphs>
  <Slides>21</Slides>
  <Notes>0</Notes>
  <HiddenSlides>0</HiddenSlides>
  <MMClips>21</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21</vt:i4>
      </vt:variant>
    </vt:vector>
  </HeadingPairs>
  <TitlesOfParts>
    <vt:vector size="25" baseType="lpstr">
      <vt:lpstr>Arial</vt:lpstr>
      <vt:lpstr>Gill Sans MT</vt:lpstr>
      <vt:lpstr>Wingdings</vt:lpstr>
      <vt:lpstr>Gallery</vt:lpstr>
      <vt:lpstr> Opi incontra gli studenti  </vt:lpstr>
      <vt:lpstr>Responsabilità Professionale</vt:lpstr>
      <vt:lpstr>Responsabilità professionale</vt:lpstr>
      <vt:lpstr>Responsabilità professionale</vt:lpstr>
      <vt:lpstr>Responsabilità professionale</vt:lpstr>
      <vt:lpstr>Responsabilità professionale</vt:lpstr>
      <vt:lpstr>Responsabilità professionale</vt:lpstr>
      <vt:lpstr>Responsabilità professionale</vt:lpstr>
      <vt:lpstr>Responsabilità civile professionale</vt:lpstr>
      <vt:lpstr>Responsabilità civile professionale (legge gelli)</vt:lpstr>
      <vt:lpstr>Responsabilità civile professionale (legge gelli)</vt:lpstr>
      <vt:lpstr>Responsabilità civile professionale (legge gelli)</vt:lpstr>
      <vt:lpstr>Responsabilità civile professionale (legge gelli)</vt:lpstr>
      <vt:lpstr>Responsabilità civile professionale (legge gelli)</vt:lpstr>
      <vt:lpstr>Responsabilità civile professionale (legge gelli)</vt:lpstr>
      <vt:lpstr>Responsabilità civile professionale (legge gelli)</vt:lpstr>
      <vt:lpstr>Responsabilità civile professionale (legge gelli)</vt:lpstr>
      <vt:lpstr>Responsabilità civile professionale (legge gelli)</vt:lpstr>
      <vt:lpstr>Responsabilità civile professionale (legge gelli)</vt:lpstr>
      <vt:lpstr>Responsabilità civile professionale (legge gelli)</vt:lpstr>
      <vt:lpstr>Responsabilità civile professionale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Operatore Socio Sanitario  Cfp Giuseppe zanardelli</dc:title>
  <dc:creator>Ricci Roberto</dc:creator>
  <cp:lastModifiedBy>roberto ricci</cp:lastModifiedBy>
  <cp:revision>107</cp:revision>
  <dcterms:created xsi:type="dcterms:W3CDTF">2019-10-14T07:00:33Z</dcterms:created>
  <dcterms:modified xsi:type="dcterms:W3CDTF">2020-09-20T19:00:40Z</dcterms:modified>
</cp:coreProperties>
</file>